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Corben"/>
      <p:bold r:id="rId27"/>
    </p:embeddedFont>
    <p:embeddedFont>
      <p:font typeface="Arial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h3DI/iSUCUajwGQO26463DZxjy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rialBlack-regular.fntdata"/><Relationship Id="rId27" Type="http://schemas.openxmlformats.org/officeDocument/2006/relationships/font" Target="fonts/Corben-bold.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future scientists and engineers! Today, we're embarking on a galactic adventure to create our very own electrical generator, right here on Earth, using some simple materials and a sprinkle of cosmic ingenuity. So, buckle up and get ready for a ride through the wonders of electricity and innovation!</a:t>
            </a:r>
            <a:br>
              <a:rPr lang="en-US"/>
            </a:br>
            <a:br>
              <a:rPr lang="en-US"/>
            </a:br>
            <a:r>
              <a:rPr lang="en-US"/>
              <a:t>After a little space turbulence, my ship and the Blarts need to recharge our batteries. Luckily, building an electrical generator is easier than dodging asteroids, and with your brilliant minds, it will indeed be a walk in space!</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95" name="Google Shape;195;p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6" name="Google Shape;196;p10: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Inside the casing, you'll find the magnets that are crucial for our generator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03" name="Google Shape;203;p11: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4" name="Google Shape;204;p11:notes"/>
          <p:cNvSpPr txBox="1"/>
          <p:nvPr>
            <p:ph idx="1" type="body"/>
          </p:nvPr>
        </p:nvSpPr>
        <p:spPr>
          <a:xfrm>
            <a:off x="777875" y="4776788"/>
            <a:ext cx="6216650" cy="45243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Gather these items:</a:t>
            </a:r>
            <a:endParaRPr/>
          </a:p>
          <a:p>
            <a:pPr indent="0" lvl="0" marL="0" rtl="0" algn="l">
              <a:spcBef>
                <a:spcPts val="0"/>
              </a:spcBef>
              <a:spcAft>
                <a:spcPts val="0"/>
              </a:spcAft>
              <a:buNone/>
            </a:pPr>
            <a:r>
              <a:rPr lang="en-US"/>
              <a:t>1 DC Motor,,, 2 Zip ties,,, a Multimeter with jumper cables,,, and a Motor assembly and wheel.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12" name="Google Shape;212;p1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3" name="Google Shape;213;p12: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To check how well our generator is doing, we're going to use a handy tool called a multimeter. First up, connect the black and red wires. Then, grab some jumper wires and hook them up too. Finally, clip the jumper clamps onto the leads on the side of the motor. Let's see what kind of power we're dealing with!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22" name="Google Shape;222;p13:notes"/>
          <p:cNvSpPr/>
          <p:nvPr>
            <p:ph idx="2" type="sldImg"/>
          </p:nvPr>
        </p:nvSpPr>
        <p:spPr>
          <a:xfrm>
            <a:off x="717550" y="841375"/>
            <a:ext cx="7372350" cy="41481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p13:notes"/>
          <p:cNvSpPr txBox="1"/>
          <p:nvPr>
            <p:ph idx="1" type="body"/>
          </p:nvPr>
        </p:nvSpPr>
        <p:spPr>
          <a:xfrm>
            <a:off x="881063" y="5254625"/>
            <a:ext cx="7046912" cy="4978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Alrighty, let's turn our multimeter into a voltage voyager! Twist that dial to DC 20 volts and flip the switch to bring it to life. It's time to see some electric excitement!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72" name="Google Shape;272;p1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p14: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Alright, now give the motor's shaft a spin with your fingers, and watch as the multimeter tells us the generator's secret – its output voltage! But hold on to your helmets, because we're just getting started – we're going to kick it up a notch!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80" name="Google Shape;280;p1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1" name="Google Shape;281;p15: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build your very own command center! </a:t>
            </a:r>
            <a:r>
              <a:rPr b="1" lang="en-US" sz="1200">
                <a:solidFill>
                  <a:schemeClr val="dk1"/>
                </a:solidFill>
              </a:rPr>
              <a:t>Assemble your tower and </a:t>
            </a:r>
            <a:r>
              <a:rPr b="0" i="0" lang="en-US">
                <a:solidFill>
                  <a:srgbClr val="0D0D0D"/>
                </a:solidFill>
                <a:highlight>
                  <a:srgbClr val="FFFFFF"/>
                </a:highlight>
                <a:latin typeface="Arial"/>
                <a:ea typeface="Arial"/>
                <a:cs typeface="Arial"/>
                <a:sym typeface="Arial"/>
              </a:rPr>
              <a:t>Thread those zip ties through the slots and fasten the generator snugly to your wooden motor assembly. It's like giving your generator a first-class seat on a spaceship!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88" name="Google Shape;288;p1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9" name="Google Shape;289;p16: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attach your wooden wheel to the shaft. If it's being a bit stubborn, don't be shy—give it a FIRM press. It's meant to be a tight fit, like a space helmet on an astronaut!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99" name="Google Shape;299;p1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0" name="Google Shape;300;p1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Compare the voltage output when spinning the spindle with your fingers versus using the wheel. What differences do you notice?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10" name="Google Shape;310;p1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1" name="Google Shape;311;p18: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Upgrade your generator by creating a paper propeller. Attach it to your wheel to catch the breeze and increase the spinning action.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22" name="Google Shape;322;p1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3" name="Google Shape;323;p19: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Reattach your generator wheel with its new propeller and see how it spins in the breeze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Back in 1831, Michael Faraday, a scientist who could have been a spaceman if he had the chance, discovered something amazing: moving magnets inside a coil of wire generates electrical current. This discovery powers not just planets but possibly other galaxies too!</a:t>
            </a:r>
            <a:endParaRPr/>
          </a:p>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Work in teams to brainstorm innovative ways to harness movement to power your generator. Diagram your ideas and prepare to present them!</a:t>
            </a:r>
            <a:br>
              <a:rPr lang="en-US"/>
            </a:br>
            <a:r>
              <a:rPr lang="en-US"/>
              <a:t>By sharing and challenging one another's ideas, we come to conclusions and solutions that would never happen when working alone.</a:t>
            </a:r>
            <a:endParaRPr/>
          </a:p>
        </p:txBody>
      </p:sp>
      <p:sp>
        <p:nvSpPr>
          <p:cNvPr id="332" name="Google Shape;33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39" name="Google Shape;339;p21:notes"/>
          <p:cNvSpPr txBox="1"/>
          <p:nvPr/>
        </p:nvSpPr>
        <p:spPr>
          <a:xfrm>
            <a:off x="4398963" y="9555163"/>
            <a:ext cx="3370262" cy="500062"/>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40" name="Google Shape;340;p21: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1" name="Google Shape;341;p21:notes"/>
          <p:cNvSpPr txBox="1"/>
          <p:nvPr>
            <p:ph idx="1" type="body"/>
          </p:nvPr>
        </p:nvSpPr>
        <p:spPr>
          <a:xfrm>
            <a:off x="777875" y="4776788"/>
            <a:ext cx="6216650" cy="45243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Work in teams to brainstorm innovative ways to harness movement to power your generator. Diagram your ideas and prepare to present them!</a:t>
            </a:r>
            <a:endParaRPr/>
          </a:p>
          <a:p>
            <a:pPr indent="0" lvl="0" marL="0" marR="0" rtl="0" algn="l">
              <a:lnSpc>
                <a:spcPct val="100000"/>
              </a:lnSpc>
              <a:spcBef>
                <a:spcPts val="0"/>
              </a:spcBef>
              <a:spcAft>
                <a:spcPts val="0"/>
              </a:spcAft>
              <a:buClr>
                <a:schemeClr val="dk1"/>
              </a:buClr>
              <a:buSzPts val="1200"/>
              <a:buFont typeface="Arial"/>
              <a:buNone/>
            </a:pPr>
            <a:r>
              <a:rPr lang="en-US"/>
              <a:t>Your teacher will break you into teams. </a:t>
            </a:r>
            <a:r>
              <a:rPr lang="en-US" sz="1200">
                <a:latin typeface="Comic Sans MS"/>
                <a:ea typeface="Comic Sans MS"/>
                <a:cs typeface="Comic Sans MS"/>
                <a:sym typeface="Comic Sans MS"/>
              </a:rPr>
              <a:t>At the end of the 20 minutes we will go around the room and each team will present their findings.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workshop isn't just about building a generator—it's about sparking curiosity and teamwork. Let's light up our understanding of science as we power not just a motor, but potentially the future of intergalactic travel!</a:t>
            </a:r>
            <a:br>
              <a:rPr lang="en-US"/>
            </a:br>
            <a:br>
              <a:rPr lang="en-US"/>
            </a:br>
            <a:r>
              <a:rPr b="0" i="0" lang="en-US">
                <a:solidFill>
                  <a:srgbClr val="0D0D0D"/>
                </a:solidFill>
                <a:highlight>
                  <a:srgbClr val="FFFFFF"/>
                </a:highlight>
                <a:latin typeface="Arial"/>
                <a:ea typeface="Arial"/>
                <a:cs typeface="Arial"/>
                <a:sym typeface="Arial"/>
              </a:rPr>
              <a:t>And that's a wrap, stellar students! Remember to keep your curiosity turbo-charged and your imagination at warp speed until our next cosmic adventure. So long, and don't forget to wave goodbye to the Blarts! They can't wait to see you next time. Blast off and keep exploring! </a:t>
            </a:r>
            <a:endParaRPr/>
          </a:p>
        </p:txBody>
      </p:sp>
      <p:sp>
        <p:nvSpPr>
          <p:cNvPr id="354" name="Google Shape;3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make our generator, we need a few key components:</a:t>
            </a:r>
            <a:endParaRPr/>
          </a:p>
          <a:p>
            <a:pPr indent="0" lvl="0" marL="0" rtl="0" algn="l">
              <a:spcBef>
                <a:spcPts val="0"/>
              </a:spcBef>
              <a:spcAft>
                <a:spcPts val="0"/>
              </a:spcAft>
              <a:buNone/>
            </a:pPr>
            <a:r>
              <a:rPr lang="en-US"/>
              <a:t>Two magnets, a coil of wire, and a commutator (to keep connections as the coil spins)</a:t>
            </a:r>
            <a:endParaRPr/>
          </a:p>
        </p:txBody>
      </p:sp>
      <p:sp>
        <p:nvSpPr>
          <p:cNvPr id="107" name="Google Shape;1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 commutator ensures that the wires consistently touch the coil even as it spins. This clever device is designed with a split, allowing just one wire from the coil to connect with one segment of the coil at any given time.</a:t>
            </a:r>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real key to generating electrical power is to understand that in order to generate electrical power, we must start with a chemical or mechanical process.</a:t>
            </a:r>
            <a:endParaRPr/>
          </a:p>
          <a:p>
            <a:pPr indent="0" lvl="0" marL="0" rtl="0" algn="l">
              <a:spcBef>
                <a:spcPts val="0"/>
              </a:spcBef>
              <a:spcAft>
                <a:spcPts val="0"/>
              </a:spcAft>
              <a:buNone/>
            </a:pPr>
            <a:r>
              <a:rPr lang="en-US"/>
              <a:t>All power must be mined, harnessed or collected.</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7" name="Google Shape;157;p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8" name="Google Shape;158;p6: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101600" marR="101600" rtl="0" algn="l">
              <a:lnSpc>
                <a:spcPct val="115000"/>
              </a:lnSpc>
              <a:spcBef>
                <a:spcPts val="0"/>
              </a:spcBef>
              <a:spcAft>
                <a:spcPts val="300"/>
              </a:spcAft>
              <a:buSzPts val="1100"/>
              <a:buNone/>
            </a:pPr>
            <a:r>
              <a:rPr lang="en-US">
                <a:solidFill>
                  <a:srgbClr val="111111"/>
                </a:solidFill>
              </a:rPr>
              <a:t>We're harnessing the power of a humble DC hobby motor to construct our generator. Nestled within this motor are the essential </a:t>
            </a:r>
            <a:r>
              <a:rPr b="1" lang="en-US">
                <a:solidFill>
                  <a:srgbClr val="111111"/>
                </a:solidFill>
              </a:rPr>
              <a:t>**magnets**</a:t>
            </a:r>
            <a:r>
              <a:rPr lang="en-US">
                <a:solidFill>
                  <a:srgbClr val="111111"/>
                </a:solidFill>
              </a:rPr>
              <a:t> and </a:t>
            </a:r>
            <a:r>
              <a:rPr b="1" lang="en-US">
                <a:solidFill>
                  <a:srgbClr val="111111"/>
                </a:solidFill>
              </a:rPr>
              <a:t>**coils**</a:t>
            </a:r>
            <a:r>
              <a:rPr lang="en-US">
                <a:solidFill>
                  <a:srgbClr val="111111"/>
                </a:solidFill>
              </a:rPr>
              <a:t> – the dynamic duo we need</a:t>
            </a:r>
            <a:r>
              <a:rPr lang="en-US"/>
              <a:t> to start generating electricity</a:t>
            </a:r>
            <a:r>
              <a:rPr lang="en-US">
                <a:solidFill>
                  <a:srgbClr val="111111"/>
                </a:solidFil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66" name="Google Shape;166;p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7" name="Google Shape;167;p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Let's start our engineering journey by dismantling the motor. Remove the colorful back to expose the internal wires and commutator. The wires inside will act as the brushes for the generator's commutator.</a:t>
            </a: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76" name="Google Shape;176;p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7" name="Google Shape;177;p8: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ctr">
              <a:lnSpc>
                <a:spcPct val="93000"/>
              </a:lnSpc>
              <a:spcBef>
                <a:spcPts val="0"/>
              </a:spcBef>
              <a:spcAft>
                <a:spcPts val="0"/>
              </a:spcAft>
              <a:buClr>
                <a:schemeClr val="dk1"/>
              </a:buClr>
              <a:buSzPts val="1200"/>
              <a:buFont typeface="Arial"/>
              <a:buNone/>
            </a:pPr>
            <a:r>
              <a:rPr lang="en-US">
                <a:latin typeface="Arial"/>
                <a:ea typeface="Arial"/>
                <a:cs typeface="Arial"/>
                <a:sym typeface="Arial"/>
              </a:rPr>
              <a:t>Inside, attached to a shaft, is everything we need to generate electricity, starting with those ever-important wire coils.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84" name="Google Shape;184;p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5" name="Google Shape;185;p9: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By taking out the shaft, you'll see the wire coils and the commutator up close.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5.jpg"/><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5.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4.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6.jpg"/><Relationship Id="rId4" Type="http://schemas.openxmlformats.org/officeDocument/2006/relationships/image" Target="../media/image26.jpg"/><Relationship Id="rId5"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5.jp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62.jpg"/><Relationship Id="rId7" Type="http://schemas.openxmlformats.org/officeDocument/2006/relationships/image" Target="../media/image7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4.jpg"/><Relationship Id="rId4" Type="http://schemas.openxmlformats.org/officeDocument/2006/relationships/image" Target="../media/image8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1.jpg"/><Relationship Id="rId4" Type="http://schemas.openxmlformats.org/officeDocument/2006/relationships/image" Target="../media/image8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7.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0.jp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3.jpg"/><Relationship Id="rId4" Type="http://schemas.openxmlformats.org/officeDocument/2006/relationships/image" Target="../media/image83.jpg"/><Relationship Id="rId5" Type="http://schemas.openxmlformats.org/officeDocument/2006/relationships/image" Target="../media/image8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1.jpg"/><Relationship Id="rId4" Type="http://schemas.openxmlformats.org/officeDocument/2006/relationships/image" Target="../media/image8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5.jp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8.jpg"/><Relationship Id="rId4" Type="http://schemas.openxmlformats.org/officeDocument/2006/relationships/image" Target="../media/image9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8.jpg"/><Relationship Id="rId4" Type="http://schemas.openxmlformats.org/officeDocument/2006/relationships/image" Target="../media/image88.jpg"/><Relationship Id="rId5"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5.jp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7.jpg"/><Relationship Id="rId4" Type="http://schemas.openxmlformats.org/officeDocument/2006/relationships/image" Target="../media/image6.jpg"/><Relationship Id="rId5" Type="http://schemas.openxmlformats.org/officeDocument/2006/relationships/image" Target="../media/image16.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1.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5.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9.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2.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2.jpg"/><Relationship Id="rId4" Type="http://schemas.openxmlformats.org/officeDocument/2006/relationships/image" Target="../media/image22.jpg"/><Relationship Id="rId5" Type="http://schemas.openxmlformats.org/officeDocument/2006/relationships/image" Target="../media/image24.jpg"/><Relationship Id="rId6"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robot in a space sce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1724297" y="1842958"/>
            <a:ext cx="5274884" cy="395682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1" name="Google Shape;91;p1"/>
          <p:cNvSpPr txBox="1"/>
          <p:nvPr/>
        </p:nvSpPr>
        <p:spPr>
          <a:xfrm>
            <a:off x="522515" y="358981"/>
            <a:ext cx="8131265"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chemeClr val="lt1"/>
                </a:solidFill>
                <a:latin typeface="Calibri"/>
                <a:ea typeface="Calibri"/>
                <a:cs typeface="Calibri"/>
                <a:sym typeface="Calibri"/>
              </a:rPr>
              <a:t>Lets Make a Generator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white rectangular frame with a yellow border&#10;&#10;Description automatically generated" id="198" name="Google Shape;198;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99" name="Google Shape;199;p10"/>
          <p:cNvPicPr preferRelativeResize="0"/>
          <p:nvPr/>
        </p:nvPicPr>
        <p:blipFill rotWithShape="1">
          <a:blip r:embed="rId4">
            <a:alphaModFix/>
          </a:blip>
          <a:srcRect b="0" l="0" r="0" t="0"/>
          <a:stretch/>
        </p:blipFill>
        <p:spPr>
          <a:xfrm rot="-2100000">
            <a:off x="4644739" y="1468437"/>
            <a:ext cx="4044423" cy="37666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00" name="Google Shape;200;p10"/>
          <p:cNvSpPr txBox="1"/>
          <p:nvPr/>
        </p:nvSpPr>
        <p:spPr>
          <a:xfrm>
            <a:off x="1006920" y="1012090"/>
            <a:ext cx="4479342" cy="4679341"/>
          </a:xfrm>
          <a:prstGeom prst="rect">
            <a:avLst/>
          </a:prstGeom>
          <a:noFill/>
          <a:ln>
            <a:noFill/>
          </a:ln>
        </p:spPr>
        <p:txBody>
          <a:bodyPr anchorCtr="0" anchor="t" bIns="44975" lIns="89975" spcFirstLastPara="1" rIns="89975" wrap="square" tIns="92500">
            <a:noAutofit/>
          </a:bodyPr>
          <a:lstStyle/>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Inside the casing </a:t>
            </a:r>
            <a:endParaRPr/>
          </a:p>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are </a:t>
            </a:r>
            <a:endParaRPr/>
          </a:p>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the generator's magnets.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cartoon of a toy&#10;&#10;Description automatically generated" id="206" name="Google Shape;206;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7" name="Google Shape;207;p11"/>
          <p:cNvPicPr preferRelativeResize="0"/>
          <p:nvPr/>
        </p:nvPicPr>
        <p:blipFill rotWithShape="1">
          <a:blip r:embed="rId4">
            <a:alphaModFix/>
          </a:blip>
          <a:srcRect b="0" l="0" r="0" t="0"/>
          <a:stretch/>
        </p:blipFill>
        <p:spPr>
          <a:xfrm>
            <a:off x="901900" y="686157"/>
            <a:ext cx="3657124" cy="274284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08" name="Google Shape;208;p11"/>
          <p:cNvSpPr txBox="1"/>
          <p:nvPr/>
        </p:nvSpPr>
        <p:spPr>
          <a:xfrm>
            <a:off x="4755530" y="704732"/>
            <a:ext cx="3839662" cy="2582527"/>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None/>
            </a:pPr>
            <a:r>
              <a:rPr lang="en-US" sz="4400">
                <a:solidFill>
                  <a:srgbClr val="000000"/>
                </a:solidFill>
                <a:latin typeface="Arial Black"/>
                <a:ea typeface="Arial Black"/>
                <a:cs typeface="Arial Black"/>
                <a:sym typeface="Arial Black"/>
              </a:rPr>
              <a:t>What </a:t>
            </a:r>
            <a:endParaRPr/>
          </a:p>
          <a:p>
            <a:pPr indent="0" lvl="0" marL="0" marR="0" rtl="0" algn="ctr">
              <a:lnSpc>
                <a:spcPct val="93000"/>
              </a:lnSpc>
              <a:spcBef>
                <a:spcPts val="0"/>
              </a:spcBef>
              <a:spcAft>
                <a:spcPts val="0"/>
              </a:spcAft>
              <a:buNone/>
            </a:pPr>
            <a:r>
              <a:rPr lang="en-US" sz="4400">
                <a:solidFill>
                  <a:srgbClr val="000000"/>
                </a:solidFill>
                <a:latin typeface="Arial Black"/>
                <a:ea typeface="Arial Black"/>
                <a:cs typeface="Arial Black"/>
                <a:sym typeface="Arial Black"/>
              </a:rPr>
              <a:t>You'll Need to Make a Generator</a:t>
            </a:r>
            <a:endParaRPr/>
          </a:p>
        </p:txBody>
      </p:sp>
      <p:sp>
        <p:nvSpPr>
          <p:cNvPr id="209" name="Google Shape;209;p11"/>
          <p:cNvSpPr txBox="1"/>
          <p:nvPr/>
        </p:nvSpPr>
        <p:spPr>
          <a:xfrm>
            <a:off x="1933526" y="3905162"/>
            <a:ext cx="7953926" cy="2377765"/>
          </a:xfrm>
          <a:prstGeom prst="rect">
            <a:avLst/>
          </a:prstGeom>
          <a:noFill/>
          <a:ln>
            <a:noFill/>
          </a:ln>
        </p:spPr>
        <p:txBody>
          <a:bodyPr anchorCtr="0" anchor="t" bIns="44975" lIns="89975" spcFirstLastPara="1" rIns="89975" wrap="square" tIns="44975">
            <a:noAutofit/>
          </a:bodyPr>
          <a:lstStyle/>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1 DC Motor</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2 Zip ties</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Multimeter with jumper cables</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Wooden motor assembly and wheel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A cartoon character holding a white board&#10;&#10;Description automatically generated" id="215" name="Google Shape;215;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6" name="Google Shape;216;p12"/>
          <p:cNvPicPr preferRelativeResize="0"/>
          <p:nvPr/>
        </p:nvPicPr>
        <p:blipFill rotWithShape="1">
          <a:blip r:embed="rId4">
            <a:alphaModFix/>
          </a:blip>
          <a:srcRect b="0" l="0" r="0" t="0"/>
          <a:stretch/>
        </p:blipFill>
        <p:spPr>
          <a:xfrm>
            <a:off x="1273009" y="457588"/>
            <a:ext cx="2284116" cy="2739668"/>
          </a:xfrm>
          <a:prstGeom prst="rect">
            <a:avLst/>
          </a:prstGeom>
          <a:noFill/>
          <a:ln>
            <a:noFill/>
          </a:ln>
        </p:spPr>
      </p:pic>
      <p:pic>
        <p:nvPicPr>
          <p:cNvPr id="217" name="Google Shape;217;p12"/>
          <p:cNvPicPr preferRelativeResize="0"/>
          <p:nvPr/>
        </p:nvPicPr>
        <p:blipFill rotWithShape="1">
          <a:blip r:embed="rId5">
            <a:alphaModFix/>
          </a:blip>
          <a:srcRect b="0" l="0" r="0" t="0"/>
          <a:stretch/>
        </p:blipFill>
        <p:spPr>
          <a:xfrm>
            <a:off x="3839663" y="3292494"/>
            <a:ext cx="4206327" cy="2499987"/>
          </a:xfrm>
          <a:prstGeom prst="rect">
            <a:avLst/>
          </a:prstGeom>
          <a:noFill/>
          <a:ln>
            <a:noFill/>
          </a:ln>
        </p:spPr>
      </p:pic>
      <p:sp>
        <p:nvSpPr>
          <p:cNvPr id="218" name="Google Shape;218;p12"/>
          <p:cNvSpPr txBox="1"/>
          <p:nvPr/>
        </p:nvSpPr>
        <p:spPr>
          <a:xfrm>
            <a:off x="3107920" y="640127"/>
            <a:ext cx="5028545" cy="2065068"/>
          </a:xfrm>
          <a:prstGeom prst="rect">
            <a:avLst/>
          </a:prstGeom>
          <a:noFill/>
          <a:ln>
            <a:noFill/>
          </a:ln>
        </p:spPr>
        <p:txBody>
          <a:bodyPr anchorCtr="0" anchor="t" bIns="44975" lIns="89975" spcFirstLastPara="1" rIns="89975" wrap="square" tIns="69825">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To test the generator's output, we'll use a multimeter. Plug in the negative and positive wires and connect jumper wires to both.</a:t>
            </a:r>
            <a:endParaRPr/>
          </a:p>
        </p:txBody>
      </p:sp>
      <p:sp>
        <p:nvSpPr>
          <p:cNvPr id="219" name="Google Shape;219;p12"/>
          <p:cNvSpPr txBox="1"/>
          <p:nvPr/>
        </p:nvSpPr>
        <p:spPr>
          <a:xfrm>
            <a:off x="639680" y="3397254"/>
            <a:ext cx="2923794" cy="2207926"/>
          </a:xfrm>
          <a:prstGeom prst="rect">
            <a:avLst/>
          </a:prstGeom>
          <a:noFill/>
          <a:ln>
            <a:noFill/>
          </a:ln>
        </p:spPr>
        <p:txBody>
          <a:bodyPr anchorCtr="0" anchor="t" bIns="44975" lIns="89975" spcFirstLastPara="1" rIns="89975" wrap="square" tIns="71625">
            <a:noAutofit/>
          </a:bodyPr>
          <a:lstStyle/>
          <a:p>
            <a:pPr indent="0" lvl="0" marL="0" marR="0" rtl="0" algn="ctr">
              <a:lnSpc>
                <a:spcPct val="93000"/>
              </a:lnSpc>
              <a:spcBef>
                <a:spcPts val="0"/>
              </a:spcBef>
              <a:spcAft>
                <a:spcPts val="0"/>
              </a:spcAft>
              <a:buClr>
                <a:srgbClr val="000000"/>
              </a:buClr>
              <a:buSzPts val="3000"/>
              <a:buFont typeface="Times New Roman"/>
              <a:buNone/>
            </a:pPr>
            <a:r>
              <a:rPr lang="en-US" sz="3000">
                <a:solidFill>
                  <a:srgbClr val="000000"/>
                </a:solidFill>
                <a:latin typeface="Arial"/>
                <a:ea typeface="Arial"/>
                <a:cs typeface="Arial"/>
                <a:sym typeface="Arial"/>
              </a:rPr>
              <a:t>Then attach the jumper clamps to the leads on the side of the motor.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A cartoon of a person and person&#10;&#10;Description automatically generated with medium confidence" id="225" name="Google Shape;225;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26" name="Google Shape;226;p13"/>
          <p:cNvPicPr preferRelativeResize="0"/>
          <p:nvPr/>
        </p:nvPicPr>
        <p:blipFill rotWithShape="1">
          <a:blip r:embed="rId4">
            <a:alphaModFix/>
          </a:blip>
          <a:srcRect b="0" l="0" r="0" t="0"/>
          <a:stretch/>
        </p:blipFill>
        <p:spPr>
          <a:xfrm>
            <a:off x="9145984" y="3029002"/>
            <a:ext cx="668251" cy="668251"/>
          </a:xfrm>
          <a:prstGeom prst="rect">
            <a:avLst/>
          </a:prstGeom>
          <a:noFill/>
          <a:ln>
            <a:noFill/>
          </a:ln>
        </p:spPr>
      </p:pic>
      <p:pic>
        <p:nvPicPr>
          <p:cNvPr id="227" name="Google Shape;227;p13"/>
          <p:cNvPicPr preferRelativeResize="0"/>
          <p:nvPr/>
        </p:nvPicPr>
        <p:blipFill rotWithShape="1">
          <a:blip r:embed="rId4">
            <a:alphaModFix/>
          </a:blip>
          <a:srcRect b="0" l="0" r="0" t="0"/>
          <a:stretch/>
        </p:blipFill>
        <p:spPr>
          <a:xfrm>
            <a:off x="10522168" y="2816305"/>
            <a:ext cx="668250" cy="668251"/>
          </a:xfrm>
          <a:prstGeom prst="rect">
            <a:avLst/>
          </a:prstGeom>
          <a:noFill/>
          <a:ln>
            <a:noFill/>
          </a:ln>
        </p:spPr>
      </p:pic>
      <p:pic>
        <p:nvPicPr>
          <p:cNvPr id="228" name="Google Shape;228;p13"/>
          <p:cNvPicPr preferRelativeResize="0"/>
          <p:nvPr/>
        </p:nvPicPr>
        <p:blipFill rotWithShape="1">
          <a:blip r:embed="rId4">
            <a:alphaModFix/>
          </a:blip>
          <a:srcRect b="0" l="0" r="0" t="0"/>
          <a:stretch/>
        </p:blipFill>
        <p:spPr>
          <a:xfrm>
            <a:off x="9528523" y="2043294"/>
            <a:ext cx="668250" cy="668250"/>
          </a:xfrm>
          <a:prstGeom prst="rect">
            <a:avLst/>
          </a:prstGeom>
          <a:noFill/>
          <a:ln>
            <a:noFill/>
          </a:ln>
        </p:spPr>
      </p:pic>
      <p:pic>
        <p:nvPicPr>
          <p:cNvPr id="229" name="Google Shape;229;p13"/>
          <p:cNvPicPr preferRelativeResize="0"/>
          <p:nvPr/>
        </p:nvPicPr>
        <p:blipFill rotWithShape="1">
          <a:blip r:embed="rId4">
            <a:alphaModFix/>
          </a:blip>
          <a:srcRect b="0" l="0" r="0" t="0"/>
          <a:stretch/>
        </p:blipFill>
        <p:spPr>
          <a:xfrm>
            <a:off x="10522168" y="4078204"/>
            <a:ext cx="668250" cy="668250"/>
          </a:xfrm>
          <a:prstGeom prst="rect">
            <a:avLst/>
          </a:prstGeom>
          <a:noFill/>
          <a:ln>
            <a:noFill/>
          </a:ln>
        </p:spPr>
      </p:pic>
      <p:pic>
        <p:nvPicPr>
          <p:cNvPr id="230" name="Google Shape;230;p13"/>
          <p:cNvPicPr preferRelativeResize="0"/>
          <p:nvPr/>
        </p:nvPicPr>
        <p:blipFill rotWithShape="1">
          <a:blip r:embed="rId4">
            <a:alphaModFix/>
          </a:blip>
          <a:srcRect b="0" l="0" r="0" t="0"/>
          <a:stretch/>
        </p:blipFill>
        <p:spPr>
          <a:xfrm>
            <a:off x="9766617" y="4030585"/>
            <a:ext cx="668250" cy="668250"/>
          </a:xfrm>
          <a:prstGeom prst="rect">
            <a:avLst/>
          </a:prstGeom>
          <a:noFill/>
          <a:ln>
            <a:noFill/>
          </a:ln>
        </p:spPr>
      </p:pic>
      <p:pic>
        <p:nvPicPr>
          <p:cNvPr id="231" name="Google Shape;231;p13"/>
          <p:cNvPicPr preferRelativeResize="0"/>
          <p:nvPr/>
        </p:nvPicPr>
        <p:blipFill rotWithShape="1">
          <a:blip r:embed="rId4">
            <a:alphaModFix/>
          </a:blip>
          <a:srcRect b="0" l="0" r="0" t="0"/>
          <a:stretch/>
        </p:blipFill>
        <p:spPr>
          <a:xfrm>
            <a:off x="9166620" y="2267101"/>
            <a:ext cx="668250" cy="668251"/>
          </a:xfrm>
          <a:prstGeom prst="rect">
            <a:avLst/>
          </a:prstGeom>
          <a:noFill/>
          <a:ln>
            <a:noFill/>
          </a:ln>
        </p:spPr>
      </p:pic>
      <p:pic>
        <p:nvPicPr>
          <p:cNvPr id="232" name="Google Shape;232;p13"/>
          <p:cNvPicPr preferRelativeResize="0"/>
          <p:nvPr/>
        </p:nvPicPr>
        <p:blipFill rotWithShape="1">
          <a:blip r:embed="rId4">
            <a:alphaModFix/>
          </a:blip>
          <a:srcRect b="0" l="0" r="0" t="0"/>
          <a:stretch/>
        </p:blipFill>
        <p:spPr>
          <a:xfrm>
            <a:off x="9780901" y="2944877"/>
            <a:ext cx="668251" cy="668250"/>
          </a:xfrm>
          <a:prstGeom prst="rect">
            <a:avLst/>
          </a:prstGeom>
          <a:noFill/>
          <a:ln>
            <a:noFill/>
          </a:ln>
        </p:spPr>
      </p:pic>
      <p:pic>
        <p:nvPicPr>
          <p:cNvPr id="233" name="Google Shape;233;p13"/>
          <p:cNvPicPr preferRelativeResize="0"/>
          <p:nvPr/>
        </p:nvPicPr>
        <p:blipFill rotWithShape="1">
          <a:blip r:embed="rId4">
            <a:alphaModFix/>
          </a:blip>
          <a:srcRect b="0" l="0" r="0" t="0"/>
          <a:stretch/>
        </p:blipFill>
        <p:spPr>
          <a:xfrm>
            <a:off x="10757088" y="4382964"/>
            <a:ext cx="668250" cy="668250"/>
          </a:xfrm>
          <a:prstGeom prst="rect">
            <a:avLst/>
          </a:prstGeom>
          <a:noFill/>
          <a:ln>
            <a:noFill/>
          </a:ln>
        </p:spPr>
      </p:pic>
      <p:pic>
        <p:nvPicPr>
          <p:cNvPr id="234" name="Google Shape;234;p13"/>
          <p:cNvPicPr preferRelativeResize="0"/>
          <p:nvPr/>
        </p:nvPicPr>
        <p:blipFill rotWithShape="1">
          <a:blip r:embed="rId4">
            <a:alphaModFix/>
          </a:blip>
          <a:srcRect b="0" l="0" r="0" t="0"/>
          <a:stretch/>
        </p:blipFill>
        <p:spPr>
          <a:xfrm>
            <a:off x="10769786" y="2178213"/>
            <a:ext cx="668250" cy="668251"/>
          </a:xfrm>
          <a:prstGeom prst="rect">
            <a:avLst/>
          </a:prstGeom>
          <a:noFill/>
          <a:ln>
            <a:noFill/>
          </a:ln>
        </p:spPr>
      </p:pic>
      <p:pic>
        <p:nvPicPr>
          <p:cNvPr id="235" name="Google Shape;235;p13"/>
          <p:cNvPicPr preferRelativeResize="0"/>
          <p:nvPr/>
        </p:nvPicPr>
        <p:blipFill rotWithShape="1">
          <a:blip r:embed="rId4">
            <a:alphaModFix/>
          </a:blip>
          <a:srcRect b="0" l="0" r="0" t="0"/>
          <a:stretch/>
        </p:blipFill>
        <p:spPr>
          <a:xfrm>
            <a:off x="10088836" y="1776629"/>
            <a:ext cx="668251" cy="668250"/>
          </a:xfrm>
          <a:prstGeom prst="rect">
            <a:avLst/>
          </a:prstGeom>
          <a:noFill/>
          <a:ln>
            <a:noFill/>
          </a:ln>
        </p:spPr>
      </p:pic>
      <p:pic>
        <p:nvPicPr>
          <p:cNvPr id="236" name="Google Shape;236;p13"/>
          <p:cNvPicPr preferRelativeResize="0"/>
          <p:nvPr/>
        </p:nvPicPr>
        <p:blipFill rotWithShape="1">
          <a:blip r:embed="rId4">
            <a:alphaModFix/>
          </a:blip>
          <a:srcRect b="0" l="0" r="0" t="0"/>
          <a:stretch/>
        </p:blipFill>
        <p:spPr>
          <a:xfrm>
            <a:off x="9977726" y="4703598"/>
            <a:ext cx="668251" cy="668250"/>
          </a:xfrm>
          <a:prstGeom prst="rect">
            <a:avLst/>
          </a:prstGeom>
          <a:noFill/>
          <a:ln>
            <a:noFill/>
          </a:ln>
        </p:spPr>
      </p:pic>
      <p:pic>
        <p:nvPicPr>
          <p:cNvPr id="237" name="Google Shape;237;p13"/>
          <p:cNvPicPr preferRelativeResize="0"/>
          <p:nvPr/>
        </p:nvPicPr>
        <p:blipFill rotWithShape="1">
          <a:blip r:embed="rId4">
            <a:alphaModFix/>
          </a:blip>
          <a:srcRect b="0" l="0" r="0" t="0"/>
          <a:stretch/>
        </p:blipFill>
        <p:spPr>
          <a:xfrm>
            <a:off x="10712643" y="3060748"/>
            <a:ext cx="668250" cy="668251"/>
          </a:xfrm>
          <a:prstGeom prst="rect">
            <a:avLst/>
          </a:prstGeom>
          <a:noFill/>
          <a:ln>
            <a:noFill/>
          </a:ln>
        </p:spPr>
      </p:pic>
      <p:pic>
        <p:nvPicPr>
          <p:cNvPr id="238" name="Google Shape;238;p13"/>
          <p:cNvPicPr preferRelativeResize="0"/>
          <p:nvPr/>
        </p:nvPicPr>
        <p:blipFill rotWithShape="1">
          <a:blip r:embed="rId5">
            <a:alphaModFix/>
          </a:blip>
          <a:srcRect b="0" l="0" r="0" t="0"/>
          <a:stretch/>
        </p:blipFill>
        <p:spPr>
          <a:xfrm>
            <a:off x="10090424" y="3543285"/>
            <a:ext cx="668250" cy="668251"/>
          </a:xfrm>
          <a:prstGeom prst="rect">
            <a:avLst/>
          </a:prstGeom>
          <a:noFill/>
          <a:ln>
            <a:noFill/>
          </a:ln>
        </p:spPr>
      </p:pic>
      <p:pic>
        <p:nvPicPr>
          <p:cNvPr id="239" name="Google Shape;239;p13"/>
          <p:cNvPicPr preferRelativeResize="0"/>
          <p:nvPr/>
        </p:nvPicPr>
        <p:blipFill rotWithShape="1">
          <a:blip r:embed="rId5">
            <a:alphaModFix/>
          </a:blip>
          <a:srcRect b="0" l="0" r="0" t="0"/>
          <a:stretch/>
        </p:blipFill>
        <p:spPr>
          <a:xfrm>
            <a:off x="10318995" y="1509963"/>
            <a:ext cx="668250" cy="668250"/>
          </a:xfrm>
          <a:prstGeom prst="rect">
            <a:avLst/>
          </a:prstGeom>
          <a:noFill/>
          <a:ln>
            <a:noFill/>
          </a:ln>
        </p:spPr>
      </p:pic>
      <p:pic>
        <p:nvPicPr>
          <p:cNvPr id="240" name="Google Shape;240;p13"/>
          <p:cNvPicPr preferRelativeResize="0"/>
          <p:nvPr/>
        </p:nvPicPr>
        <p:blipFill rotWithShape="1">
          <a:blip r:embed="rId5">
            <a:alphaModFix/>
          </a:blip>
          <a:srcRect b="0" l="0" r="0" t="0"/>
          <a:stretch/>
        </p:blipFill>
        <p:spPr>
          <a:xfrm>
            <a:off x="9977726" y="1097267"/>
            <a:ext cx="668251" cy="668250"/>
          </a:xfrm>
          <a:prstGeom prst="rect">
            <a:avLst/>
          </a:prstGeom>
          <a:noFill/>
          <a:ln>
            <a:noFill/>
          </a:ln>
        </p:spPr>
      </p:pic>
      <p:pic>
        <p:nvPicPr>
          <p:cNvPr id="241" name="Google Shape;241;p13"/>
          <p:cNvPicPr preferRelativeResize="0"/>
          <p:nvPr/>
        </p:nvPicPr>
        <p:blipFill rotWithShape="1">
          <a:blip r:embed="rId5">
            <a:alphaModFix/>
          </a:blip>
          <a:srcRect b="0" l="0" r="0" t="0"/>
          <a:stretch/>
        </p:blipFill>
        <p:spPr>
          <a:xfrm>
            <a:off x="9290429" y="4294076"/>
            <a:ext cx="668250" cy="668250"/>
          </a:xfrm>
          <a:prstGeom prst="rect">
            <a:avLst/>
          </a:prstGeom>
          <a:noFill/>
          <a:ln>
            <a:noFill/>
          </a:ln>
        </p:spPr>
      </p:pic>
      <p:pic>
        <p:nvPicPr>
          <p:cNvPr id="242" name="Google Shape;242;p13"/>
          <p:cNvPicPr preferRelativeResize="0"/>
          <p:nvPr/>
        </p:nvPicPr>
        <p:blipFill rotWithShape="1">
          <a:blip r:embed="rId5">
            <a:alphaModFix/>
          </a:blip>
          <a:srcRect b="0" l="0" r="0" t="0"/>
          <a:stretch/>
        </p:blipFill>
        <p:spPr>
          <a:xfrm>
            <a:off x="10518994" y="4844866"/>
            <a:ext cx="668250" cy="668251"/>
          </a:xfrm>
          <a:prstGeom prst="rect">
            <a:avLst/>
          </a:prstGeom>
          <a:noFill/>
          <a:ln>
            <a:noFill/>
          </a:ln>
        </p:spPr>
      </p:pic>
      <p:pic>
        <p:nvPicPr>
          <p:cNvPr id="243" name="Google Shape;243;p13"/>
          <p:cNvPicPr preferRelativeResize="0"/>
          <p:nvPr/>
        </p:nvPicPr>
        <p:blipFill rotWithShape="1">
          <a:blip r:embed="rId5">
            <a:alphaModFix/>
          </a:blip>
          <a:srcRect b="0" l="0" r="0" t="0"/>
          <a:stretch/>
        </p:blipFill>
        <p:spPr>
          <a:xfrm>
            <a:off x="9368205" y="3635348"/>
            <a:ext cx="668251" cy="668251"/>
          </a:xfrm>
          <a:prstGeom prst="rect">
            <a:avLst/>
          </a:prstGeom>
          <a:noFill/>
          <a:ln>
            <a:noFill/>
          </a:ln>
        </p:spPr>
      </p:pic>
      <p:pic>
        <p:nvPicPr>
          <p:cNvPr id="244" name="Google Shape;244;p13"/>
          <p:cNvPicPr preferRelativeResize="0"/>
          <p:nvPr/>
        </p:nvPicPr>
        <p:blipFill rotWithShape="1">
          <a:blip r:embed="rId5">
            <a:alphaModFix/>
          </a:blip>
          <a:srcRect b="0" l="0" r="0" t="0"/>
          <a:stretch/>
        </p:blipFill>
        <p:spPr>
          <a:xfrm>
            <a:off x="10545977" y="1878215"/>
            <a:ext cx="668251" cy="668250"/>
          </a:xfrm>
          <a:prstGeom prst="rect">
            <a:avLst/>
          </a:prstGeom>
          <a:noFill/>
          <a:ln>
            <a:noFill/>
          </a:ln>
        </p:spPr>
      </p:pic>
      <p:pic>
        <p:nvPicPr>
          <p:cNvPr id="245" name="Google Shape;245;p13"/>
          <p:cNvPicPr preferRelativeResize="0"/>
          <p:nvPr/>
        </p:nvPicPr>
        <p:blipFill rotWithShape="1">
          <a:blip r:embed="rId5">
            <a:alphaModFix/>
          </a:blip>
          <a:srcRect b="0" l="0" r="0" t="0"/>
          <a:stretch/>
        </p:blipFill>
        <p:spPr>
          <a:xfrm>
            <a:off x="9507887" y="840126"/>
            <a:ext cx="668251" cy="668250"/>
          </a:xfrm>
          <a:prstGeom prst="rect">
            <a:avLst/>
          </a:prstGeom>
          <a:noFill/>
          <a:ln>
            <a:noFill/>
          </a:ln>
        </p:spPr>
      </p:pic>
      <p:pic>
        <p:nvPicPr>
          <p:cNvPr id="246" name="Google Shape;246;p13"/>
          <p:cNvPicPr preferRelativeResize="0"/>
          <p:nvPr/>
        </p:nvPicPr>
        <p:blipFill rotWithShape="1">
          <a:blip r:embed="rId5">
            <a:alphaModFix/>
          </a:blip>
          <a:srcRect b="0" l="0" r="0" t="0"/>
          <a:stretch/>
        </p:blipFill>
        <p:spPr>
          <a:xfrm>
            <a:off x="10725342" y="3609951"/>
            <a:ext cx="668250" cy="668251"/>
          </a:xfrm>
          <a:prstGeom prst="rect">
            <a:avLst/>
          </a:prstGeom>
          <a:noFill/>
          <a:ln>
            <a:noFill/>
          </a:ln>
        </p:spPr>
      </p:pic>
      <p:pic>
        <p:nvPicPr>
          <p:cNvPr id="247" name="Google Shape;247;p13"/>
          <p:cNvPicPr preferRelativeResize="0"/>
          <p:nvPr/>
        </p:nvPicPr>
        <p:blipFill rotWithShape="1">
          <a:blip r:embed="rId6">
            <a:alphaModFix/>
          </a:blip>
          <a:srcRect b="3178" l="6750" r="26130" t="25941"/>
          <a:stretch/>
        </p:blipFill>
        <p:spPr>
          <a:xfrm>
            <a:off x="2683319" y="694094"/>
            <a:ext cx="3450776" cy="4858705"/>
          </a:xfrm>
          <a:prstGeom prst="rect">
            <a:avLst/>
          </a:prstGeom>
          <a:noFill/>
          <a:ln cap="flat" cmpd="sng" w="88900">
            <a:solidFill>
              <a:srgbClr val="FFFFFF"/>
            </a:solidFill>
            <a:prstDash val="solid"/>
            <a:miter lim="800000"/>
            <a:headEnd len="sm" w="sm" type="none"/>
            <a:tailEnd len="sm" w="sm" type="none"/>
          </a:ln>
        </p:spPr>
      </p:pic>
      <p:sp>
        <p:nvSpPr>
          <p:cNvPr id="248" name="Google Shape;248;p13"/>
          <p:cNvSpPr/>
          <p:nvPr/>
        </p:nvSpPr>
        <p:spPr>
          <a:xfrm flipH="1">
            <a:off x="5409495" y="957585"/>
            <a:ext cx="1366660" cy="1387294"/>
          </a:xfrm>
          <a:prstGeom prst="rightArrow">
            <a:avLst>
              <a:gd fmla="val 50000" name="adj1"/>
              <a:gd fmla="val 25000" name="adj2"/>
            </a:avLst>
          </a:prstGeom>
          <a:solidFill>
            <a:srgbClr val="00FF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249" name="Google Shape;249;p13"/>
          <p:cNvPicPr preferRelativeResize="0"/>
          <p:nvPr/>
        </p:nvPicPr>
        <p:blipFill rotWithShape="1">
          <a:blip r:embed="rId5">
            <a:alphaModFix/>
          </a:blip>
          <a:srcRect b="0" l="0" r="0" t="0"/>
          <a:stretch/>
        </p:blipFill>
        <p:spPr>
          <a:xfrm>
            <a:off x="10079312" y="2321069"/>
            <a:ext cx="668251" cy="668251"/>
          </a:xfrm>
          <a:prstGeom prst="rect">
            <a:avLst/>
          </a:prstGeom>
          <a:noFill/>
          <a:ln>
            <a:noFill/>
          </a:ln>
        </p:spPr>
      </p:pic>
      <p:pic>
        <p:nvPicPr>
          <p:cNvPr id="250" name="Google Shape;250;p13"/>
          <p:cNvPicPr preferRelativeResize="0"/>
          <p:nvPr/>
        </p:nvPicPr>
        <p:blipFill rotWithShape="1">
          <a:blip r:embed="rId5">
            <a:alphaModFix/>
          </a:blip>
          <a:srcRect b="0" l="0" r="0" t="0"/>
          <a:stretch/>
        </p:blipFill>
        <p:spPr>
          <a:xfrm>
            <a:off x="9347571" y="1686152"/>
            <a:ext cx="668250" cy="668251"/>
          </a:xfrm>
          <a:prstGeom prst="rect">
            <a:avLst/>
          </a:prstGeom>
          <a:noFill/>
          <a:ln>
            <a:noFill/>
          </a:ln>
        </p:spPr>
      </p:pic>
      <p:pic>
        <p:nvPicPr>
          <p:cNvPr id="251" name="Google Shape;251;p13"/>
          <p:cNvPicPr preferRelativeResize="0"/>
          <p:nvPr/>
        </p:nvPicPr>
        <p:blipFill rotWithShape="1">
          <a:blip r:embed="rId5">
            <a:alphaModFix/>
          </a:blip>
          <a:srcRect b="0" l="0" r="0" t="0"/>
          <a:stretch/>
        </p:blipFill>
        <p:spPr>
          <a:xfrm>
            <a:off x="9366619" y="2468689"/>
            <a:ext cx="668250" cy="668250"/>
          </a:xfrm>
          <a:prstGeom prst="rect">
            <a:avLst/>
          </a:prstGeom>
          <a:noFill/>
          <a:ln>
            <a:noFill/>
          </a:ln>
        </p:spPr>
      </p:pic>
      <p:pic>
        <p:nvPicPr>
          <p:cNvPr id="252" name="Google Shape;252;p13"/>
          <p:cNvPicPr preferRelativeResize="0"/>
          <p:nvPr/>
        </p:nvPicPr>
        <p:blipFill rotWithShape="1">
          <a:blip r:embed="rId5">
            <a:alphaModFix/>
          </a:blip>
          <a:srcRect b="0" l="0" r="0" t="0"/>
          <a:stretch/>
        </p:blipFill>
        <p:spPr>
          <a:xfrm>
            <a:off x="8914239" y="876632"/>
            <a:ext cx="668251" cy="668251"/>
          </a:xfrm>
          <a:prstGeom prst="rect">
            <a:avLst/>
          </a:prstGeom>
          <a:noFill/>
          <a:ln>
            <a:noFill/>
          </a:ln>
        </p:spPr>
      </p:pic>
      <p:pic>
        <p:nvPicPr>
          <p:cNvPr id="253" name="Google Shape;253;p13"/>
          <p:cNvPicPr preferRelativeResize="0"/>
          <p:nvPr/>
        </p:nvPicPr>
        <p:blipFill rotWithShape="1">
          <a:blip r:embed="rId5">
            <a:alphaModFix/>
          </a:blip>
          <a:srcRect b="0" l="0" r="0" t="0"/>
          <a:stretch/>
        </p:blipFill>
        <p:spPr>
          <a:xfrm>
            <a:off x="8352337" y="957585"/>
            <a:ext cx="668251" cy="668250"/>
          </a:xfrm>
          <a:prstGeom prst="rect">
            <a:avLst/>
          </a:prstGeom>
          <a:noFill/>
          <a:ln>
            <a:noFill/>
          </a:ln>
        </p:spPr>
      </p:pic>
      <p:pic>
        <p:nvPicPr>
          <p:cNvPr id="254" name="Google Shape;254;p13"/>
          <p:cNvPicPr preferRelativeResize="0"/>
          <p:nvPr/>
        </p:nvPicPr>
        <p:blipFill rotWithShape="1">
          <a:blip r:embed="rId5">
            <a:alphaModFix/>
          </a:blip>
          <a:srcRect b="0" l="0" r="0" t="0"/>
          <a:stretch/>
        </p:blipFill>
        <p:spPr>
          <a:xfrm>
            <a:off x="7811071" y="1163933"/>
            <a:ext cx="668250" cy="668250"/>
          </a:xfrm>
          <a:prstGeom prst="rect">
            <a:avLst/>
          </a:prstGeom>
          <a:noFill/>
          <a:ln>
            <a:noFill/>
          </a:ln>
        </p:spPr>
      </p:pic>
      <p:pic>
        <p:nvPicPr>
          <p:cNvPr id="255" name="Google Shape;255;p13"/>
          <p:cNvPicPr preferRelativeResize="0"/>
          <p:nvPr/>
        </p:nvPicPr>
        <p:blipFill rotWithShape="1">
          <a:blip r:embed="rId4">
            <a:alphaModFix/>
          </a:blip>
          <a:srcRect b="0" l="0" r="0" t="0"/>
          <a:stretch/>
        </p:blipFill>
        <p:spPr>
          <a:xfrm>
            <a:off x="9215825" y="4884549"/>
            <a:ext cx="668251" cy="668250"/>
          </a:xfrm>
          <a:prstGeom prst="rect">
            <a:avLst/>
          </a:prstGeom>
          <a:noFill/>
          <a:ln>
            <a:noFill/>
          </a:ln>
        </p:spPr>
      </p:pic>
      <p:pic>
        <p:nvPicPr>
          <p:cNvPr id="256" name="Google Shape;256;p13"/>
          <p:cNvPicPr preferRelativeResize="0"/>
          <p:nvPr/>
        </p:nvPicPr>
        <p:blipFill rotWithShape="1">
          <a:blip r:embed="rId4">
            <a:alphaModFix/>
          </a:blip>
          <a:srcRect b="0" l="0" r="0" t="0"/>
          <a:stretch/>
        </p:blipFill>
        <p:spPr>
          <a:xfrm>
            <a:off x="10020583" y="5324228"/>
            <a:ext cx="668250" cy="668251"/>
          </a:xfrm>
          <a:prstGeom prst="rect">
            <a:avLst/>
          </a:prstGeom>
          <a:noFill/>
          <a:ln>
            <a:noFill/>
          </a:ln>
        </p:spPr>
      </p:pic>
      <p:pic>
        <p:nvPicPr>
          <p:cNvPr id="257" name="Google Shape;257;p13"/>
          <p:cNvPicPr preferRelativeResize="0"/>
          <p:nvPr/>
        </p:nvPicPr>
        <p:blipFill rotWithShape="1">
          <a:blip r:embed="rId4">
            <a:alphaModFix/>
          </a:blip>
          <a:srcRect b="0" l="0" r="0" t="0"/>
          <a:stretch/>
        </p:blipFill>
        <p:spPr>
          <a:xfrm>
            <a:off x="9677728" y="5605180"/>
            <a:ext cx="668250" cy="668250"/>
          </a:xfrm>
          <a:prstGeom prst="rect">
            <a:avLst/>
          </a:prstGeom>
          <a:noFill/>
          <a:ln>
            <a:noFill/>
          </a:ln>
        </p:spPr>
      </p:pic>
      <p:pic>
        <p:nvPicPr>
          <p:cNvPr id="258" name="Google Shape;258;p13"/>
          <p:cNvPicPr preferRelativeResize="0"/>
          <p:nvPr/>
        </p:nvPicPr>
        <p:blipFill rotWithShape="1">
          <a:blip r:embed="rId4">
            <a:alphaModFix/>
          </a:blip>
          <a:srcRect b="0" l="0" r="0" t="0"/>
          <a:stretch/>
        </p:blipFill>
        <p:spPr>
          <a:xfrm>
            <a:off x="9112652" y="5689306"/>
            <a:ext cx="668250" cy="668251"/>
          </a:xfrm>
          <a:prstGeom prst="rect">
            <a:avLst/>
          </a:prstGeom>
          <a:noFill/>
          <a:ln>
            <a:noFill/>
          </a:ln>
        </p:spPr>
      </p:pic>
      <p:pic>
        <p:nvPicPr>
          <p:cNvPr id="259" name="Google Shape;259;p13"/>
          <p:cNvPicPr preferRelativeResize="0"/>
          <p:nvPr/>
        </p:nvPicPr>
        <p:blipFill rotWithShape="1">
          <a:blip r:embed="rId4">
            <a:alphaModFix/>
          </a:blip>
          <a:srcRect b="0" l="0" r="0" t="0"/>
          <a:stretch/>
        </p:blipFill>
        <p:spPr>
          <a:xfrm>
            <a:off x="8484084" y="5640101"/>
            <a:ext cx="668250" cy="668250"/>
          </a:xfrm>
          <a:prstGeom prst="rect">
            <a:avLst/>
          </a:prstGeom>
          <a:noFill/>
          <a:ln>
            <a:noFill/>
          </a:ln>
        </p:spPr>
      </p:pic>
      <p:pic>
        <p:nvPicPr>
          <p:cNvPr id="260" name="Google Shape;260;p13"/>
          <p:cNvPicPr preferRelativeResize="0"/>
          <p:nvPr/>
        </p:nvPicPr>
        <p:blipFill rotWithShape="1">
          <a:blip r:embed="rId4">
            <a:alphaModFix/>
          </a:blip>
          <a:srcRect b="0" l="0" r="0" t="0"/>
          <a:stretch/>
        </p:blipFill>
        <p:spPr>
          <a:xfrm>
            <a:off x="7822181" y="5403593"/>
            <a:ext cx="668251" cy="668251"/>
          </a:xfrm>
          <a:prstGeom prst="rect">
            <a:avLst/>
          </a:prstGeom>
          <a:noFill/>
          <a:ln>
            <a:noFill/>
          </a:ln>
        </p:spPr>
      </p:pic>
      <p:pic>
        <p:nvPicPr>
          <p:cNvPr id="261" name="Google Shape;261;p13"/>
          <p:cNvPicPr preferRelativeResize="0"/>
          <p:nvPr/>
        </p:nvPicPr>
        <p:blipFill rotWithShape="1">
          <a:blip r:embed="rId4">
            <a:alphaModFix/>
          </a:blip>
          <a:srcRect b="0" l="0" r="0" t="0"/>
          <a:stretch/>
        </p:blipFill>
        <p:spPr>
          <a:xfrm>
            <a:off x="7384088" y="4989310"/>
            <a:ext cx="668251" cy="668250"/>
          </a:xfrm>
          <a:prstGeom prst="rect">
            <a:avLst/>
          </a:prstGeom>
          <a:noFill/>
          <a:ln>
            <a:noFill/>
          </a:ln>
        </p:spPr>
      </p:pic>
      <p:pic>
        <p:nvPicPr>
          <p:cNvPr id="262" name="Google Shape;262;p13"/>
          <p:cNvPicPr preferRelativeResize="0"/>
          <p:nvPr/>
        </p:nvPicPr>
        <p:blipFill rotWithShape="1">
          <a:blip r:embed="rId4">
            <a:alphaModFix/>
          </a:blip>
          <a:srcRect b="0" l="0" r="0" t="0"/>
          <a:stretch/>
        </p:blipFill>
        <p:spPr>
          <a:xfrm>
            <a:off x="6809488" y="4735343"/>
            <a:ext cx="668251" cy="668250"/>
          </a:xfrm>
          <a:prstGeom prst="rect">
            <a:avLst/>
          </a:prstGeom>
          <a:noFill/>
          <a:ln>
            <a:noFill/>
          </a:ln>
        </p:spPr>
      </p:pic>
      <p:pic>
        <p:nvPicPr>
          <p:cNvPr id="263" name="Google Shape;263;p13"/>
          <p:cNvPicPr preferRelativeResize="0"/>
          <p:nvPr/>
        </p:nvPicPr>
        <p:blipFill rotWithShape="1">
          <a:blip r:embed="rId4">
            <a:alphaModFix/>
          </a:blip>
          <a:srcRect b="0" l="0" r="0" t="0"/>
          <a:stretch/>
        </p:blipFill>
        <p:spPr>
          <a:xfrm>
            <a:off x="8139640" y="5586133"/>
            <a:ext cx="668251" cy="668250"/>
          </a:xfrm>
          <a:prstGeom prst="rect">
            <a:avLst/>
          </a:prstGeom>
          <a:noFill/>
          <a:ln>
            <a:noFill/>
          </a:ln>
        </p:spPr>
      </p:pic>
      <p:pic>
        <p:nvPicPr>
          <p:cNvPr id="264" name="Google Shape;264;p13"/>
          <p:cNvPicPr preferRelativeResize="0"/>
          <p:nvPr/>
        </p:nvPicPr>
        <p:blipFill rotWithShape="1">
          <a:blip r:embed="rId5">
            <a:alphaModFix/>
          </a:blip>
          <a:srcRect b="0" l="0" r="0" t="0"/>
          <a:stretch/>
        </p:blipFill>
        <p:spPr>
          <a:xfrm>
            <a:off x="7436470" y="1351234"/>
            <a:ext cx="668250" cy="668250"/>
          </a:xfrm>
          <a:prstGeom prst="rect">
            <a:avLst/>
          </a:prstGeom>
          <a:noFill/>
          <a:ln>
            <a:noFill/>
          </a:ln>
        </p:spPr>
      </p:pic>
      <p:pic>
        <p:nvPicPr>
          <p:cNvPr id="265" name="Google Shape;265;p13"/>
          <p:cNvPicPr preferRelativeResize="0"/>
          <p:nvPr/>
        </p:nvPicPr>
        <p:blipFill rotWithShape="1">
          <a:blip r:embed="rId5">
            <a:alphaModFix/>
          </a:blip>
          <a:srcRect b="0" l="0" r="0" t="0"/>
          <a:stretch/>
        </p:blipFill>
        <p:spPr>
          <a:xfrm>
            <a:off x="6809488" y="1352820"/>
            <a:ext cx="668251" cy="668251"/>
          </a:xfrm>
          <a:prstGeom prst="rect">
            <a:avLst/>
          </a:prstGeom>
          <a:noFill/>
          <a:ln>
            <a:noFill/>
          </a:ln>
        </p:spPr>
      </p:pic>
      <p:pic>
        <p:nvPicPr>
          <p:cNvPr id="266" name="Google Shape;266;p13"/>
          <p:cNvPicPr preferRelativeResize="0"/>
          <p:nvPr/>
        </p:nvPicPr>
        <p:blipFill rotWithShape="1">
          <a:blip r:embed="rId4">
            <a:alphaModFix/>
          </a:blip>
          <a:srcRect b="0" l="0" r="0" t="0"/>
          <a:stretch/>
        </p:blipFill>
        <p:spPr>
          <a:xfrm>
            <a:off x="6219015" y="4621058"/>
            <a:ext cx="668251" cy="668250"/>
          </a:xfrm>
          <a:prstGeom prst="rect">
            <a:avLst/>
          </a:prstGeom>
          <a:noFill/>
          <a:ln>
            <a:noFill/>
          </a:ln>
        </p:spPr>
      </p:pic>
      <p:pic>
        <p:nvPicPr>
          <p:cNvPr id="267" name="Google Shape;267;p13"/>
          <p:cNvPicPr preferRelativeResize="0"/>
          <p:nvPr/>
        </p:nvPicPr>
        <p:blipFill rotWithShape="1">
          <a:blip r:embed="rId4">
            <a:alphaModFix/>
          </a:blip>
          <a:srcRect b="0" l="0" r="0" t="0"/>
          <a:stretch/>
        </p:blipFill>
        <p:spPr>
          <a:xfrm>
            <a:off x="5703146" y="4411536"/>
            <a:ext cx="668250" cy="668250"/>
          </a:xfrm>
          <a:prstGeom prst="rect">
            <a:avLst/>
          </a:prstGeom>
          <a:noFill/>
          <a:ln>
            <a:noFill/>
          </a:ln>
        </p:spPr>
      </p:pic>
      <p:sp>
        <p:nvSpPr>
          <p:cNvPr id="268" name="Google Shape;268;p13"/>
          <p:cNvSpPr txBox="1"/>
          <p:nvPr/>
        </p:nvSpPr>
        <p:spPr>
          <a:xfrm>
            <a:off x="5846795" y="2331861"/>
            <a:ext cx="3474585" cy="2377765"/>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None/>
            </a:pPr>
            <a:r>
              <a:rPr lang="en-US" sz="3200">
                <a:solidFill>
                  <a:srgbClr val="000000"/>
                </a:solidFill>
                <a:latin typeface="Arial"/>
                <a:ea typeface="Arial"/>
                <a:cs typeface="Arial"/>
                <a:sym typeface="Arial"/>
              </a:rPr>
              <a:t>Set your multimeter </a:t>
            </a:r>
            <a:endParaRPr/>
          </a:p>
          <a:p>
            <a:pPr indent="0" lvl="0" marL="0" marR="0" rtl="0" algn="ctr">
              <a:lnSpc>
                <a:spcPct val="93000"/>
              </a:lnSpc>
              <a:spcBef>
                <a:spcPts val="0"/>
              </a:spcBef>
              <a:spcAft>
                <a:spcPts val="0"/>
              </a:spcAft>
              <a:buNone/>
            </a:pPr>
            <a:r>
              <a:rPr lang="en-US" sz="3200">
                <a:solidFill>
                  <a:srgbClr val="000000"/>
                </a:solidFill>
                <a:latin typeface="Arial"/>
                <a:ea typeface="Arial"/>
                <a:cs typeface="Arial"/>
                <a:sym typeface="Arial"/>
              </a:rPr>
              <a:t>to DC 20 volts and turn it on. </a:t>
            </a:r>
            <a:endParaRPr/>
          </a:p>
        </p:txBody>
      </p:sp>
      <p:pic>
        <p:nvPicPr>
          <p:cNvPr id="269" name="Google Shape;269;p13"/>
          <p:cNvPicPr preferRelativeResize="0"/>
          <p:nvPr/>
        </p:nvPicPr>
        <p:blipFill rotWithShape="1">
          <a:blip r:embed="rId7">
            <a:alphaModFix/>
          </a:blip>
          <a:srcRect b="0" l="0" r="0" t="0"/>
          <a:stretch/>
        </p:blipFill>
        <p:spPr>
          <a:xfrm rot="-3420000">
            <a:off x="9077731" y="2648052"/>
            <a:ext cx="2350781" cy="1928562"/>
          </a:xfrm>
          <a:prstGeom prst="rect">
            <a:avLst/>
          </a:prstGeom>
          <a:noFill/>
          <a:ln cap="flat" cmpd="sng" w="76300">
            <a:solidFill>
              <a:srgbClr val="FFFFFF"/>
            </a:solidFill>
            <a:prstDash val="solid"/>
            <a:miter lim="800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A white frame with a cartoon character&#10;&#10;Description automatically generated with medium confidence" id="275" name="Google Shape;275;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6" name="Google Shape;276;p14"/>
          <p:cNvPicPr preferRelativeResize="0"/>
          <p:nvPr/>
        </p:nvPicPr>
        <p:blipFill rotWithShape="1">
          <a:blip r:embed="rId4">
            <a:alphaModFix/>
          </a:blip>
          <a:srcRect b="0" l="0" r="0" t="0"/>
          <a:stretch/>
        </p:blipFill>
        <p:spPr>
          <a:xfrm rot="-660000">
            <a:off x="3185111" y="733906"/>
            <a:ext cx="3939662" cy="464918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77" name="Google Shape;277;p14"/>
          <p:cNvSpPr txBox="1"/>
          <p:nvPr/>
        </p:nvSpPr>
        <p:spPr>
          <a:xfrm>
            <a:off x="6805198" y="732189"/>
            <a:ext cx="4936482" cy="5195211"/>
          </a:xfrm>
          <a:prstGeom prst="rect">
            <a:avLst/>
          </a:prstGeom>
          <a:noFill/>
          <a:ln>
            <a:noFill/>
          </a:ln>
        </p:spPr>
        <p:txBody>
          <a:bodyPr anchorCtr="0" anchor="t" bIns="44975" lIns="89975" spcFirstLastPara="1" rIns="89975" wrap="square" tIns="7305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Now, by spinning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the shaft of the motor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with your fingers, the multimeter reads the output voltage of the generator. </a:t>
            </a:r>
            <a:endParaRPr/>
          </a:p>
          <a:p>
            <a:pPr indent="0" lvl="0" marL="0" marR="0" rtl="0" algn="ctr">
              <a:lnSpc>
                <a:spcPct val="93000"/>
              </a:lnSpc>
              <a:spcBef>
                <a:spcPts val="0"/>
              </a:spcBef>
              <a:spcAft>
                <a:spcPts val="0"/>
              </a:spcAft>
              <a:buClr>
                <a:srgbClr val="000000"/>
              </a:buClr>
              <a:buSzPts val="3200"/>
              <a:buFont typeface="Times New Roman"/>
              <a:buNone/>
            </a:pPr>
            <a:r>
              <a:t/>
            </a:r>
            <a:endParaRPr sz="32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But we can do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better than that.</a:t>
            </a:r>
            <a:endParaRPr/>
          </a:p>
          <a:p>
            <a:pPr indent="0" lvl="0" marL="0" marR="0" rtl="0" algn="ctr">
              <a:lnSpc>
                <a:spcPct val="93000"/>
              </a:lnSpc>
              <a:spcBef>
                <a:spcPts val="0"/>
              </a:spcBef>
              <a:spcAft>
                <a:spcPts val="0"/>
              </a:spcAft>
              <a:buClr>
                <a:srgbClr val="000000"/>
              </a:buClr>
              <a:buSzPts val="3200"/>
              <a:buFont typeface="Times New Roman"/>
              <a:buNone/>
            </a:pPr>
            <a:r>
              <a:t/>
            </a:r>
            <a:endParaRPr sz="32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A cartoon character on a white board&#10;&#10;Description automatically generated" id="283" name="Google Shape;283;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4" name="Google Shape;284;p15"/>
          <p:cNvPicPr preferRelativeResize="0"/>
          <p:nvPr/>
        </p:nvPicPr>
        <p:blipFill rotWithShape="1">
          <a:blip r:embed="rId4">
            <a:alphaModFix/>
          </a:blip>
          <a:srcRect b="0" l="0" r="0" t="0"/>
          <a:stretch/>
        </p:blipFill>
        <p:spPr>
          <a:xfrm>
            <a:off x="353473" y="640186"/>
            <a:ext cx="4152359" cy="530314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85" name="Google Shape;285;p15"/>
          <p:cNvSpPr txBox="1"/>
          <p:nvPr/>
        </p:nvSpPr>
        <p:spPr>
          <a:xfrm>
            <a:off x="4663467" y="1071883"/>
            <a:ext cx="4571405" cy="3492045"/>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None/>
            </a:pPr>
            <a:r>
              <a:rPr b="1" lang="en-US" sz="4000">
                <a:solidFill>
                  <a:schemeClr val="dk1"/>
                </a:solidFill>
                <a:latin typeface="Arial"/>
                <a:ea typeface="Arial"/>
                <a:cs typeface="Arial"/>
                <a:sym typeface="Arial"/>
              </a:rPr>
              <a:t>Assemble your tower and by threading zip ties through the slots, strap the generator to your wooden motor assembly.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A white rectangular frame with a purple border&#10;&#10;Description automatically generated" id="291" name="Google Shape;291;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2" name="Google Shape;292;p16"/>
          <p:cNvPicPr preferRelativeResize="0"/>
          <p:nvPr/>
        </p:nvPicPr>
        <p:blipFill rotWithShape="1">
          <a:blip r:embed="rId4">
            <a:alphaModFix/>
          </a:blip>
          <a:srcRect b="0" l="0" r="0" t="0"/>
          <a:stretch/>
        </p:blipFill>
        <p:spPr>
          <a:xfrm>
            <a:off x="5942826" y="490127"/>
            <a:ext cx="5275279" cy="395712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93" name="Google Shape;293;p16"/>
          <p:cNvSpPr txBox="1"/>
          <p:nvPr/>
        </p:nvSpPr>
        <p:spPr>
          <a:xfrm>
            <a:off x="2285703" y="457143"/>
            <a:ext cx="3839662" cy="2541257"/>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Attach the wooden wheel to the shaft...</a:t>
            </a:r>
            <a:endParaRPr/>
          </a:p>
        </p:txBody>
      </p:sp>
      <p:sp>
        <p:nvSpPr>
          <p:cNvPr id="294" name="Google Shape;294;p16"/>
          <p:cNvSpPr txBox="1"/>
          <p:nvPr/>
        </p:nvSpPr>
        <p:spPr>
          <a:xfrm>
            <a:off x="6034890" y="5211531"/>
            <a:ext cx="180951" cy="34603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95" name="Google Shape;295;p16"/>
          <p:cNvSpPr txBox="1"/>
          <p:nvPr/>
        </p:nvSpPr>
        <p:spPr>
          <a:xfrm>
            <a:off x="2555247" y="4748835"/>
            <a:ext cx="9447570" cy="1271422"/>
          </a:xfrm>
          <a:prstGeom prst="rect">
            <a:avLst/>
          </a:prstGeom>
          <a:noFill/>
          <a:ln>
            <a:noFill/>
          </a:ln>
        </p:spPr>
        <p:txBody>
          <a:bodyPr anchorCtr="0" anchor="t" bIns="44975" lIns="89975" spcFirstLastPara="1" rIns="89975" wrap="square" tIns="44975">
            <a:noAutofit/>
          </a:bodyPr>
          <a:lstStyle/>
          <a:p>
            <a:pPr indent="0" lvl="0" marL="0" marR="0" rtl="0" algn="l">
              <a:lnSpc>
                <a:spcPct val="118000"/>
              </a:lnSpc>
              <a:spcBef>
                <a:spcPts val="0"/>
              </a:spcBef>
              <a:spcAft>
                <a:spcPts val="0"/>
              </a:spcAft>
              <a:buClr>
                <a:srgbClr val="000000"/>
              </a:buClr>
              <a:buSzPts val="6599"/>
              <a:buFont typeface="Times New Roman"/>
              <a:buNone/>
            </a:pPr>
            <a:r>
              <a:rPr lang="en-US" sz="6599">
                <a:solidFill>
                  <a:srgbClr val="000000"/>
                </a:solidFill>
                <a:latin typeface="Arial Black"/>
                <a:ea typeface="Arial Black"/>
                <a:cs typeface="Arial Black"/>
                <a:sym typeface="Arial Black"/>
              </a:rPr>
              <a:t>Now give it a spin!</a:t>
            </a:r>
            <a:endParaRPr/>
          </a:p>
        </p:txBody>
      </p:sp>
      <p:sp>
        <p:nvSpPr>
          <p:cNvPr id="296" name="Google Shape;296;p16"/>
          <p:cNvSpPr txBox="1"/>
          <p:nvPr/>
        </p:nvSpPr>
        <p:spPr>
          <a:xfrm>
            <a:off x="2371121" y="2468688"/>
            <a:ext cx="3382522" cy="2377765"/>
          </a:xfrm>
          <a:prstGeom prst="rect">
            <a:avLst/>
          </a:prstGeom>
          <a:noFill/>
          <a:ln>
            <a:noFill/>
          </a:ln>
        </p:spPr>
        <p:txBody>
          <a:bodyPr anchorCtr="0" anchor="t" bIns="44975" lIns="89975" spcFirstLastPara="1" rIns="89975" wrap="square" tIns="44975">
            <a:noAutofit/>
          </a:bodyPr>
          <a:lstStyle/>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Give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it a FIRM</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press if the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wheel doesn't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slide on easily.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It's a tight fit.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cartoon of a green lizard&#10;&#10;Description automatically generated" id="302" name="Google Shape;302;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3" name="Google Shape;303;p17"/>
          <p:cNvSpPr txBox="1"/>
          <p:nvPr/>
        </p:nvSpPr>
        <p:spPr>
          <a:xfrm>
            <a:off x="3382523" y="3565508"/>
            <a:ext cx="180951" cy="34603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304" name="Google Shape;304;p17"/>
          <p:cNvSpPr txBox="1"/>
          <p:nvPr/>
        </p:nvSpPr>
        <p:spPr>
          <a:xfrm>
            <a:off x="760567" y="478221"/>
            <a:ext cx="8503131" cy="2814271"/>
          </a:xfrm>
          <a:prstGeom prst="rect">
            <a:avLst/>
          </a:prstGeom>
          <a:noFill/>
          <a:ln>
            <a:noFill/>
          </a:ln>
        </p:spPr>
        <p:txBody>
          <a:bodyPr anchorCtr="0" anchor="t" bIns="44975" lIns="89975" spcFirstLastPara="1" rIns="89975" wrap="square" tIns="87450">
            <a:noAutofit/>
          </a:bodyPr>
          <a:lstStyle/>
          <a:p>
            <a:pPr indent="0" lvl="0" marL="0" marR="0" rtl="0" algn="ctr">
              <a:lnSpc>
                <a:spcPct val="93000"/>
              </a:lnSpc>
              <a:spcBef>
                <a:spcPts val="0"/>
              </a:spcBef>
              <a:spcAft>
                <a:spcPts val="0"/>
              </a:spcAft>
              <a:buNone/>
            </a:pPr>
            <a:r>
              <a:rPr b="1" lang="en-US" sz="4800">
                <a:solidFill>
                  <a:schemeClr val="dk1"/>
                </a:solidFill>
                <a:latin typeface="Arial"/>
                <a:ea typeface="Arial"/>
                <a:cs typeface="Arial"/>
                <a:sym typeface="Arial"/>
              </a:rPr>
              <a:t>How much difference do you see in the voltage when you spin the spindle with your fingers vs the wheel?</a:t>
            </a:r>
            <a:endParaRPr/>
          </a:p>
        </p:txBody>
      </p:sp>
      <p:sp>
        <p:nvSpPr>
          <p:cNvPr id="305" name="Google Shape;305;p17"/>
          <p:cNvSpPr/>
          <p:nvPr/>
        </p:nvSpPr>
        <p:spPr>
          <a:xfrm>
            <a:off x="5577748" y="4662328"/>
            <a:ext cx="2560305" cy="1463484"/>
          </a:xfrm>
          <a:prstGeom prst="roundRect">
            <a:avLst>
              <a:gd fmla="val 16667" name="adj"/>
            </a:avLst>
          </a:prstGeom>
          <a:solidFill>
            <a:srgbClr val="CC9900"/>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306" name="Google Shape;306;p17"/>
          <p:cNvPicPr preferRelativeResize="0"/>
          <p:nvPr/>
        </p:nvPicPr>
        <p:blipFill rotWithShape="1">
          <a:blip r:embed="rId4">
            <a:alphaModFix/>
          </a:blip>
          <a:srcRect b="0" l="0" r="0" t="0"/>
          <a:stretch/>
        </p:blipFill>
        <p:spPr>
          <a:xfrm>
            <a:off x="6919012" y="4917881"/>
            <a:ext cx="1219041" cy="1207931"/>
          </a:xfrm>
          <a:prstGeom prst="rect">
            <a:avLst/>
          </a:prstGeom>
          <a:noFill/>
          <a:ln>
            <a:noFill/>
          </a:ln>
        </p:spPr>
      </p:pic>
      <p:sp>
        <p:nvSpPr>
          <p:cNvPr id="307" name="Google Shape;307;p17"/>
          <p:cNvSpPr txBox="1"/>
          <p:nvPr/>
        </p:nvSpPr>
        <p:spPr>
          <a:xfrm>
            <a:off x="5668225" y="4846454"/>
            <a:ext cx="2103163" cy="828567"/>
          </a:xfrm>
          <a:prstGeom prst="rect">
            <a:avLst/>
          </a:prstGeom>
          <a:noFill/>
          <a:ln>
            <a:noFill/>
          </a:ln>
        </p:spPr>
        <p:txBody>
          <a:bodyPr anchorCtr="0" anchor="t" bIns="44975" lIns="89975" spcFirstLastPara="1" rIns="89975" wrap="square" tIns="68025">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Record your findings.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A cartoon character on a planet&#10;&#10;Description automatically generated" id="313" name="Google Shape;313;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4" name="Google Shape;314;p18"/>
          <p:cNvSpPr txBox="1"/>
          <p:nvPr/>
        </p:nvSpPr>
        <p:spPr>
          <a:xfrm>
            <a:off x="5120609" y="1246535"/>
            <a:ext cx="3794709" cy="1844435"/>
          </a:xfrm>
          <a:prstGeom prst="rect">
            <a:avLst/>
          </a:prstGeom>
          <a:noFill/>
          <a:ln>
            <a:noFill/>
          </a:ln>
        </p:spPr>
        <p:txBody>
          <a:bodyPr anchorCtr="0" anchor="t" bIns="44975" lIns="89975" spcFirstLastPara="1" rIns="89975" wrap="square" tIns="64425">
            <a:noAutofit/>
          </a:bodyPr>
          <a:lstStyle/>
          <a:p>
            <a:pPr indent="0" lvl="0" marL="0" marR="0" rtl="0" algn="l">
              <a:lnSpc>
                <a:spcPct val="93000"/>
              </a:lnSpc>
              <a:spcBef>
                <a:spcPts val="0"/>
              </a:spcBef>
              <a:spcAft>
                <a:spcPts val="0"/>
              </a:spcAft>
              <a:buClr>
                <a:schemeClr val="lt1"/>
              </a:buClr>
              <a:buSzPts val="2000"/>
              <a:buFont typeface="Times New Roman"/>
              <a:buNone/>
            </a:pPr>
            <a:r>
              <a:rPr b="1" lang="en-US" sz="2000">
                <a:solidFill>
                  <a:schemeClr val="lt1"/>
                </a:solidFill>
                <a:latin typeface="Arial"/>
                <a:ea typeface="Arial"/>
                <a:cs typeface="Arial"/>
                <a:sym typeface="Arial"/>
              </a:rPr>
              <a:t>For this, you'll need:</a:t>
            </a:r>
            <a:endParaRPr/>
          </a:p>
          <a:p>
            <a:pPr indent="0" lvl="0" marL="0" marR="0" rtl="0" algn="l">
              <a:lnSpc>
                <a:spcPct val="93000"/>
              </a:lnSpc>
              <a:spcBef>
                <a:spcPts val="0"/>
              </a:spcBef>
              <a:spcAft>
                <a:spcPts val="0"/>
              </a:spcAft>
              <a:buClr>
                <a:schemeClr val="lt1"/>
              </a:buClr>
              <a:buSzPts val="2000"/>
              <a:buFont typeface="Times New Roman"/>
              <a:buNone/>
            </a:pPr>
            <a:r>
              <a:rPr b="1" lang="en-US" sz="2000">
                <a:solidFill>
                  <a:schemeClr val="lt1"/>
                </a:solidFill>
                <a:latin typeface="Arial"/>
                <a:ea typeface="Arial"/>
                <a:cs typeface="Arial"/>
                <a:sym typeface="Arial"/>
              </a:rPr>
              <a:t>    1 sheet of paper, </a:t>
            </a:r>
            <a:br>
              <a:rPr b="1" lang="en-US" sz="2000">
                <a:solidFill>
                  <a:schemeClr val="lt1"/>
                </a:solidFill>
                <a:latin typeface="Arial"/>
                <a:ea typeface="Arial"/>
                <a:cs typeface="Arial"/>
                <a:sym typeface="Arial"/>
              </a:rPr>
            </a:br>
            <a:r>
              <a:rPr b="1" lang="en-US" sz="2000">
                <a:solidFill>
                  <a:schemeClr val="lt1"/>
                </a:solidFill>
                <a:latin typeface="Arial"/>
                <a:ea typeface="Arial"/>
                <a:cs typeface="Arial"/>
                <a:sym typeface="Arial"/>
              </a:rPr>
              <a:t>    4 thumb tacks &amp; scissors</a:t>
            </a:r>
            <a:endParaRPr/>
          </a:p>
        </p:txBody>
      </p:sp>
      <p:pic>
        <p:nvPicPr>
          <p:cNvPr id="315" name="Google Shape;315;p18"/>
          <p:cNvPicPr preferRelativeResize="0"/>
          <p:nvPr/>
        </p:nvPicPr>
        <p:blipFill rotWithShape="1">
          <a:blip r:embed="rId4">
            <a:alphaModFix/>
          </a:blip>
          <a:srcRect b="0" l="0" r="0" t="0"/>
          <a:stretch/>
        </p:blipFill>
        <p:spPr>
          <a:xfrm rot="10440000">
            <a:off x="673806" y="299427"/>
            <a:ext cx="3772997" cy="28301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16" name="Google Shape;316;p18"/>
          <p:cNvSpPr txBox="1"/>
          <p:nvPr/>
        </p:nvSpPr>
        <p:spPr>
          <a:xfrm>
            <a:off x="5120609" y="128697"/>
            <a:ext cx="5524575" cy="1039678"/>
          </a:xfrm>
          <a:prstGeom prst="rect">
            <a:avLst/>
          </a:prstGeom>
          <a:noFill/>
          <a:ln>
            <a:noFill/>
          </a:ln>
        </p:spPr>
        <p:txBody>
          <a:bodyPr anchorCtr="0" anchor="t" bIns="44975" lIns="89975" spcFirstLastPara="1" rIns="89975" wrap="square" tIns="73050">
            <a:noAutofit/>
          </a:bodyPr>
          <a:lstStyle/>
          <a:p>
            <a:pPr indent="0" lvl="0" marL="0" marR="0" rtl="0" algn="l">
              <a:lnSpc>
                <a:spcPct val="93000"/>
              </a:lnSpc>
              <a:spcBef>
                <a:spcPts val="0"/>
              </a:spcBef>
              <a:spcAft>
                <a:spcPts val="0"/>
              </a:spcAft>
              <a:buNone/>
            </a:pPr>
            <a:r>
              <a:rPr b="1" lang="en-US" sz="3200">
                <a:solidFill>
                  <a:srgbClr val="FFFFFF"/>
                </a:solidFill>
                <a:latin typeface="Arial"/>
                <a:ea typeface="Arial"/>
                <a:cs typeface="Arial"/>
                <a:sym typeface="Arial"/>
              </a:rPr>
              <a:t>Let's give your generator wheel an upgrade.</a:t>
            </a:r>
            <a:endParaRPr/>
          </a:p>
        </p:txBody>
      </p:sp>
      <p:pic>
        <p:nvPicPr>
          <p:cNvPr id="317" name="Google Shape;317;p18"/>
          <p:cNvPicPr preferRelativeResize="0"/>
          <p:nvPr/>
        </p:nvPicPr>
        <p:blipFill rotWithShape="1">
          <a:blip r:embed="rId5">
            <a:alphaModFix/>
          </a:blip>
          <a:srcRect b="0" l="0" r="0" t="0"/>
          <a:stretch/>
        </p:blipFill>
        <p:spPr>
          <a:xfrm>
            <a:off x="5453996" y="2627007"/>
            <a:ext cx="3161888" cy="391744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18" name="Google Shape;318;p18"/>
          <p:cNvSpPr txBox="1"/>
          <p:nvPr/>
        </p:nvSpPr>
        <p:spPr>
          <a:xfrm>
            <a:off x="312698" y="3429000"/>
            <a:ext cx="4938571" cy="2383971"/>
          </a:xfrm>
          <a:prstGeom prst="rect">
            <a:avLst/>
          </a:prstGeom>
          <a:solidFill>
            <a:schemeClr val="dk1"/>
          </a:solidFill>
          <a:ln>
            <a:noFill/>
          </a:ln>
        </p:spPr>
        <p:txBody>
          <a:bodyPr anchorCtr="0" anchor="t" bIns="44975" lIns="89975" spcFirstLastPara="1" rIns="89975" wrap="square" tIns="66225">
            <a:noAutofit/>
          </a:bodyPr>
          <a:lstStyle/>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Cut the paper into 4 squares, </a:t>
            </a:r>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not letting the cuts reach the center of the paper.</a:t>
            </a:r>
            <a:endParaRPr/>
          </a:p>
          <a:p>
            <a:pPr indent="0" lvl="0" marL="0" marR="0" rtl="0" algn="l">
              <a:lnSpc>
                <a:spcPct val="93000"/>
              </a:lnSpc>
              <a:spcBef>
                <a:spcPts val="0"/>
              </a:spcBef>
              <a:spcAft>
                <a:spcPts val="0"/>
              </a:spcAft>
              <a:buNone/>
            </a:pPr>
            <a:r>
              <a:t/>
            </a:r>
            <a:endParaRPr b="1" sz="2000">
              <a:solidFill>
                <a:schemeClr val="lt1"/>
              </a:solidFill>
              <a:latin typeface="Arial"/>
              <a:ea typeface="Arial"/>
              <a:cs typeface="Arial"/>
              <a:sym typeface="Arial"/>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Fold each of the squares over </a:t>
            </a:r>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like a propeller and using the thumbtacks, pin this to generator wheel, keeping it centered.</a:t>
            </a:r>
            <a:endParaRPr/>
          </a:p>
        </p:txBody>
      </p:sp>
      <p:sp>
        <p:nvSpPr>
          <p:cNvPr id="319" name="Google Shape;319;p18"/>
          <p:cNvSpPr txBox="1"/>
          <p:nvPr/>
        </p:nvSpPr>
        <p:spPr>
          <a:xfrm>
            <a:off x="5120609" y="1189330"/>
            <a:ext cx="244443" cy="346030"/>
          </a:xfrm>
          <a:prstGeom prst="rect">
            <a:avLst/>
          </a:prstGeom>
          <a:noFill/>
          <a:ln>
            <a:noFill/>
          </a:ln>
        </p:spPr>
        <p:txBody>
          <a:bodyPr anchorCtr="0" anchor="t" bIns="44975" lIns="89975" spcFirstLastPara="1" rIns="89975" wrap="square" tIns="60825">
            <a:noAutofit/>
          </a:bodyPr>
          <a:lstStyle/>
          <a:p>
            <a:pPr indent="0" lvl="0" marL="0" marR="0" rtl="0" algn="l">
              <a:lnSpc>
                <a:spcPct val="93000"/>
              </a:lnSpc>
              <a:spcBef>
                <a:spcPts val="0"/>
              </a:spcBef>
              <a:spcAft>
                <a:spcPts val="0"/>
              </a:spcAft>
              <a:buClr>
                <a:srgbClr val="000000"/>
              </a:buClr>
              <a:buSzPts val="1800"/>
              <a:buFont typeface="Times New Roman"/>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A cartoon character on a white board&#10;&#10;Description automatically generated" id="325" name="Google Shape;325;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26" name="Google Shape;326;p19"/>
          <p:cNvPicPr preferRelativeResize="0"/>
          <p:nvPr/>
        </p:nvPicPr>
        <p:blipFill rotWithShape="1">
          <a:blip r:embed="rId4">
            <a:alphaModFix/>
          </a:blip>
          <a:srcRect b="0" l="0" r="0" t="0"/>
          <a:stretch/>
        </p:blipFill>
        <p:spPr>
          <a:xfrm>
            <a:off x="535517" y="852588"/>
            <a:ext cx="4985689" cy="37396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27" name="Google Shape;327;p19"/>
          <p:cNvSpPr txBox="1"/>
          <p:nvPr/>
        </p:nvSpPr>
        <p:spPr>
          <a:xfrm>
            <a:off x="1968194" y="4967483"/>
            <a:ext cx="7358700" cy="763500"/>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Clr>
                <a:srgbClr val="000000"/>
              </a:buClr>
              <a:buSzPts val="4400"/>
              <a:buFont typeface="Times New Roman"/>
              <a:buNone/>
            </a:pPr>
            <a:r>
              <a:rPr lang="en-US" sz="4400">
                <a:solidFill>
                  <a:srgbClr val="000000"/>
                </a:solidFill>
                <a:latin typeface="Corben"/>
                <a:ea typeface="Corben"/>
                <a:cs typeface="Corben"/>
                <a:sym typeface="Corben"/>
              </a:rPr>
              <a:t>Does this look familiar?</a:t>
            </a:r>
            <a:endParaRPr/>
          </a:p>
        </p:txBody>
      </p:sp>
      <p:sp>
        <p:nvSpPr>
          <p:cNvPr id="328" name="Google Shape;328;p19"/>
          <p:cNvSpPr txBox="1"/>
          <p:nvPr/>
        </p:nvSpPr>
        <p:spPr>
          <a:xfrm>
            <a:off x="5644415" y="651426"/>
            <a:ext cx="3682465" cy="3492045"/>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Reattach your generator wheel with its new propeller and see how it spins in the breeze.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cartoon frame with a white border&#10;&#10;Description automatically generated" id="97" name="Google Shape;97;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2"/>
          <p:cNvSpPr/>
          <p:nvPr/>
        </p:nvSpPr>
        <p:spPr>
          <a:xfrm rot="-5400000">
            <a:off x="4515968" y="426559"/>
            <a:ext cx="3923954" cy="4047015"/>
          </a:xfrm>
          <a:prstGeom prst="wedgeRectCallout">
            <a:avLst>
              <a:gd fmla="val -6185" name="adj1"/>
              <a:gd fmla="val 7928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p:nvPr/>
        </p:nvSpPr>
        <p:spPr>
          <a:xfrm>
            <a:off x="4637314" y="514003"/>
            <a:ext cx="379823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In 1831, a really smart guy named Michael Faraday (who was a maker way before being a maker was cool so he just called himself a scientist) discovered that if magnets move inside a coil of wire, electrical current will flow. </a:t>
            </a:r>
            <a:endParaRPr/>
          </a:p>
        </p:txBody>
      </p:sp>
      <p:pic>
        <p:nvPicPr>
          <p:cNvPr descr="http://www.nndb.com/people/571/000024499/faraday9.jpg" id="100" name="Google Shape;100;p2"/>
          <p:cNvPicPr preferRelativeResize="0"/>
          <p:nvPr/>
        </p:nvPicPr>
        <p:blipFill rotWithShape="1">
          <a:blip r:embed="rId4">
            <a:alphaModFix/>
          </a:blip>
          <a:srcRect b="0" l="0" r="0" t="0"/>
          <a:stretch/>
        </p:blipFill>
        <p:spPr>
          <a:xfrm rot="188869">
            <a:off x="791940" y="584882"/>
            <a:ext cx="2694718" cy="411856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01" name="Google Shape;101;p2"/>
          <p:cNvSpPr/>
          <p:nvPr/>
        </p:nvSpPr>
        <p:spPr>
          <a:xfrm>
            <a:off x="3364199" y="4452893"/>
            <a:ext cx="1499286" cy="1342767"/>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p:nvPr/>
        </p:nvSpPr>
        <p:spPr>
          <a:xfrm>
            <a:off x="3949085" y="4963638"/>
            <a:ext cx="329513" cy="321276"/>
          </a:xfrm>
          <a:prstGeom prst="ellipse">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a:p>
        </p:txBody>
      </p:sp>
      <p:sp>
        <p:nvSpPr>
          <p:cNvPr id="103" name="Google Shape;103;p2"/>
          <p:cNvSpPr/>
          <p:nvPr/>
        </p:nvSpPr>
        <p:spPr>
          <a:xfrm>
            <a:off x="4533972" y="4561140"/>
            <a:ext cx="197708" cy="205946"/>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A cartoon frame with a white border&#10;&#10;Description automatically generated" id="334" name="Google Shape;334;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5" name="Google Shape;335;p20"/>
          <p:cNvSpPr txBox="1"/>
          <p:nvPr/>
        </p:nvSpPr>
        <p:spPr>
          <a:xfrm>
            <a:off x="3265055" y="1080402"/>
            <a:ext cx="566189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What other ways can you think of to harness mechanical force to turn a generator?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ike generator 3 (light bulb)-whitebg.png" id="336" name="Google Shape;336;p20"/>
          <p:cNvPicPr preferRelativeResize="0"/>
          <p:nvPr/>
        </p:nvPicPr>
        <p:blipFill rotWithShape="1">
          <a:blip r:embed="rId4">
            <a:alphaModFix/>
          </a:blip>
          <a:srcRect b="0" l="0" r="0" t="0"/>
          <a:stretch/>
        </p:blipFill>
        <p:spPr>
          <a:xfrm>
            <a:off x="3055953" y="2342175"/>
            <a:ext cx="5905500" cy="302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A cartoon frame with a white border&#10;&#10;Description automatically generated" id="343" name="Google Shape;343;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4" name="Google Shape;344;p21"/>
          <p:cNvSpPr txBox="1"/>
          <p:nvPr/>
        </p:nvSpPr>
        <p:spPr>
          <a:xfrm>
            <a:off x="942396" y="584183"/>
            <a:ext cx="8866620" cy="761901"/>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Team work is effective work.</a:t>
            </a:r>
            <a:endParaRPr/>
          </a:p>
        </p:txBody>
      </p:sp>
      <p:pic>
        <p:nvPicPr>
          <p:cNvPr id="345" name="Google Shape;345;p21"/>
          <p:cNvPicPr preferRelativeResize="0"/>
          <p:nvPr/>
        </p:nvPicPr>
        <p:blipFill rotWithShape="1">
          <a:blip r:embed="rId4">
            <a:alphaModFix/>
          </a:blip>
          <a:srcRect b="17760" l="28797" r="18932" t="4967"/>
          <a:stretch/>
        </p:blipFill>
        <p:spPr>
          <a:xfrm>
            <a:off x="1124934" y="3433374"/>
            <a:ext cx="1752372" cy="2590463"/>
          </a:xfrm>
          <a:prstGeom prst="rect">
            <a:avLst/>
          </a:prstGeom>
          <a:noFill/>
          <a:ln>
            <a:noFill/>
          </a:ln>
        </p:spPr>
      </p:pic>
      <p:sp>
        <p:nvSpPr>
          <p:cNvPr id="346" name="Google Shape;346;p21"/>
          <p:cNvSpPr/>
          <p:nvPr/>
        </p:nvSpPr>
        <p:spPr>
          <a:xfrm>
            <a:off x="2951908" y="2500045"/>
            <a:ext cx="6095206" cy="3142841"/>
          </a:xfrm>
          <a:prstGeom prst="rect">
            <a:avLst/>
          </a:prstGeom>
          <a:noFill/>
          <a:ln>
            <a:noFill/>
          </a:ln>
        </p:spPr>
        <p:txBody>
          <a:bodyPr anchorCtr="0" anchor="t" bIns="46775" lIns="89975" spcFirstLastPara="1" rIns="89975" wrap="square" tIns="46775">
            <a:spAutoFit/>
          </a:bodyPr>
          <a:lstStyle/>
          <a:p>
            <a:pPr indent="0" lvl="0" marL="0" marR="0" rtl="0" algn="l">
              <a:lnSpc>
                <a:spcPct val="100000"/>
              </a:lnSpc>
              <a:spcBef>
                <a:spcPts val="0"/>
              </a:spcBef>
              <a:spcAft>
                <a:spcPts val="0"/>
              </a:spcAft>
              <a:buClr>
                <a:srgbClr val="000000"/>
              </a:buClr>
              <a:buSzPts val="2000"/>
              <a:buFont typeface="Times New Roman"/>
              <a:buNone/>
            </a:pPr>
            <a:r>
              <a:t/>
            </a:r>
            <a:endParaRPr sz="2000">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Working as a team you will diagram your approach and select one member of your team to give a quick presentation as to why you think your idea will work.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At the end of the 20 minutes we will go around the room and each team will present their findings.   </a:t>
            </a:r>
            <a:endParaRPr/>
          </a:p>
        </p:txBody>
      </p:sp>
      <p:sp>
        <p:nvSpPr>
          <p:cNvPr id="347" name="Google Shape;347;p21"/>
          <p:cNvSpPr txBox="1"/>
          <p:nvPr/>
        </p:nvSpPr>
        <p:spPr>
          <a:xfrm>
            <a:off x="1488424" y="1436559"/>
            <a:ext cx="5028545" cy="1309517"/>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You will now have 20 minutes to work as teams and come up with new ideas for how to harness movement to turn your wheeled generator. </a:t>
            </a:r>
            <a:endParaRPr/>
          </a:p>
        </p:txBody>
      </p:sp>
      <p:sp>
        <p:nvSpPr>
          <p:cNvPr id="348" name="Google Shape;348;p21"/>
          <p:cNvSpPr/>
          <p:nvPr/>
        </p:nvSpPr>
        <p:spPr>
          <a:xfrm>
            <a:off x="6507446" y="1454020"/>
            <a:ext cx="2195227" cy="1463484"/>
          </a:xfrm>
          <a:prstGeom prst="roundRect">
            <a:avLst>
              <a:gd fmla="val 16667" name="adj"/>
            </a:avLst>
          </a:prstGeom>
          <a:solidFill>
            <a:srgbClr val="CC9900"/>
          </a:solidFill>
          <a:ln cap="sq"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349" name="Google Shape;349;p21"/>
          <p:cNvPicPr preferRelativeResize="0"/>
          <p:nvPr/>
        </p:nvPicPr>
        <p:blipFill rotWithShape="1">
          <a:blip r:embed="rId5">
            <a:alphaModFix/>
          </a:blip>
          <a:srcRect b="0" l="0" r="0" t="0"/>
          <a:stretch/>
        </p:blipFill>
        <p:spPr>
          <a:xfrm>
            <a:off x="7878867" y="2093699"/>
            <a:ext cx="822218" cy="815869"/>
          </a:xfrm>
          <a:prstGeom prst="rect">
            <a:avLst/>
          </a:prstGeom>
          <a:noFill/>
          <a:ln>
            <a:noFill/>
          </a:ln>
        </p:spPr>
      </p:pic>
      <p:sp>
        <p:nvSpPr>
          <p:cNvPr id="350" name="Google Shape;350;p21"/>
          <p:cNvSpPr txBox="1"/>
          <p:nvPr/>
        </p:nvSpPr>
        <p:spPr>
          <a:xfrm>
            <a:off x="6513795" y="1544495"/>
            <a:ext cx="2285702" cy="1552373"/>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None/>
            </a:pPr>
            <a:r>
              <a:rPr lang="en-US" sz="1900">
                <a:solidFill>
                  <a:srgbClr val="000000"/>
                </a:solidFill>
                <a:latin typeface="Arial"/>
                <a:ea typeface="Arial"/>
                <a:cs typeface="Arial"/>
                <a:sym typeface="Arial"/>
              </a:rPr>
              <a:t>Harness the power of team work to improve your </a:t>
            </a:r>
            <a:endParaRPr/>
          </a:p>
          <a:p>
            <a:pPr indent="0" lvl="0" marL="0" marR="0" rtl="0" algn="l">
              <a:lnSpc>
                <a:spcPct val="100000"/>
              </a:lnSpc>
              <a:spcBef>
                <a:spcPts val="0"/>
              </a:spcBef>
              <a:spcAft>
                <a:spcPts val="0"/>
              </a:spcAft>
              <a:buNone/>
            </a:pPr>
            <a:r>
              <a:rPr lang="en-US" sz="1900">
                <a:solidFill>
                  <a:srgbClr val="000000"/>
                </a:solidFill>
                <a:latin typeface="Arial"/>
                <a:ea typeface="Arial"/>
                <a:cs typeface="Arial"/>
                <a:sym typeface="Arial"/>
              </a:rPr>
              <a:t>generator.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A cartoon robot in a space scene&#10;&#10;Description automatically generated" id="356" name="Google Shape;35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57" name="Google Shape;357;p22"/>
          <p:cNvPicPr preferRelativeResize="0"/>
          <p:nvPr/>
        </p:nvPicPr>
        <p:blipFill rotWithShape="1">
          <a:blip r:embed="rId4">
            <a:alphaModFix/>
          </a:blip>
          <a:srcRect b="0" l="0" r="0" t="0"/>
          <a:stretch/>
        </p:blipFill>
        <p:spPr>
          <a:xfrm>
            <a:off x="1724297" y="1842958"/>
            <a:ext cx="5274884" cy="395682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58" name="Google Shape;358;p22"/>
          <p:cNvSpPr txBox="1"/>
          <p:nvPr/>
        </p:nvSpPr>
        <p:spPr>
          <a:xfrm>
            <a:off x="522515" y="358981"/>
            <a:ext cx="8131265"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Calibri"/>
                <a:ea typeface="Calibri"/>
                <a:cs typeface="Calibri"/>
                <a:sym typeface="Calibri"/>
              </a:rPr>
              <a:t>Lets Make a Generator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white rectangular frame with a yellow border&#10;&#10;Description automatically generated" id="109" name="Google Shape;109;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0" name="Google Shape;110;p3"/>
          <p:cNvPicPr preferRelativeResize="0"/>
          <p:nvPr/>
        </p:nvPicPr>
        <p:blipFill rotWithShape="1">
          <a:blip r:embed="rId4">
            <a:alphaModFix/>
          </a:blip>
          <a:srcRect b="20283" l="8464" r="32822" t="23785"/>
          <a:stretch/>
        </p:blipFill>
        <p:spPr>
          <a:xfrm>
            <a:off x="1031966" y="1631244"/>
            <a:ext cx="7158445" cy="3835733"/>
          </a:xfrm>
          <a:prstGeom prst="rect">
            <a:avLst/>
          </a:prstGeom>
          <a:noFill/>
          <a:ln>
            <a:noFill/>
          </a:ln>
        </p:spPr>
      </p:pic>
      <p:cxnSp>
        <p:nvCxnSpPr>
          <p:cNvPr id="111" name="Google Shape;111;p3"/>
          <p:cNvCxnSpPr/>
          <p:nvPr/>
        </p:nvCxnSpPr>
        <p:spPr>
          <a:xfrm flipH="1" rot="10800000">
            <a:off x="4544291" y="3334327"/>
            <a:ext cx="1653309" cy="138546"/>
          </a:xfrm>
          <a:prstGeom prst="straightConnector1">
            <a:avLst/>
          </a:prstGeom>
          <a:noFill/>
          <a:ln cap="flat" cmpd="sng" w="76200">
            <a:solidFill>
              <a:srgbClr val="C00000"/>
            </a:solidFill>
            <a:prstDash val="solid"/>
            <a:miter lim="800000"/>
            <a:headEnd len="sm" w="sm" type="none"/>
            <a:tailEnd len="med" w="med" type="triangle"/>
          </a:ln>
        </p:spPr>
      </p:cxnSp>
      <p:cxnSp>
        <p:nvCxnSpPr>
          <p:cNvPr id="112" name="Google Shape;112;p3"/>
          <p:cNvCxnSpPr/>
          <p:nvPr/>
        </p:nvCxnSpPr>
        <p:spPr>
          <a:xfrm flipH="1" rot="10800000">
            <a:off x="4544291" y="3814618"/>
            <a:ext cx="1653309" cy="471055"/>
          </a:xfrm>
          <a:prstGeom prst="straightConnector1">
            <a:avLst/>
          </a:prstGeom>
          <a:noFill/>
          <a:ln cap="flat" cmpd="sng" w="76200">
            <a:solidFill>
              <a:srgbClr val="C00000"/>
            </a:solidFill>
            <a:prstDash val="solid"/>
            <a:miter lim="800000"/>
            <a:headEnd len="sm" w="sm" type="none"/>
            <a:tailEnd len="med" w="med" type="triangle"/>
          </a:ln>
        </p:spPr>
      </p:cxnSp>
      <p:cxnSp>
        <p:nvCxnSpPr>
          <p:cNvPr id="113" name="Google Shape;113;p3"/>
          <p:cNvCxnSpPr/>
          <p:nvPr/>
        </p:nvCxnSpPr>
        <p:spPr>
          <a:xfrm flipH="1" rot="10800000">
            <a:off x="7352146" y="3334327"/>
            <a:ext cx="323272" cy="951346"/>
          </a:xfrm>
          <a:prstGeom prst="straightConnector1">
            <a:avLst/>
          </a:prstGeom>
          <a:noFill/>
          <a:ln cap="flat" cmpd="sng" w="76200">
            <a:solidFill>
              <a:schemeClr val="dk1"/>
            </a:solidFill>
            <a:prstDash val="solid"/>
            <a:miter lim="800000"/>
            <a:headEnd len="sm" w="sm" type="none"/>
            <a:tailEnd len="med" w="med" type="triangle"/>
          </a:ln>
        </p:spPr>
      </p:cxnSp>
      <p:sp>
        <p:nvSpPr>
          <p:cNvPr id="114" name="Google Shape;114;p3"/>
          <p:cNvSpPr txBox="1"/>
          <p:nvPr/>
        </p:nvSpPr>
        <p:spPr>
          <a:xfrm>
            <a:off x="4241003" y="2466109"/>
            <a:ext cx="30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t>
            </a:r>
            <a:endParaRPr/>
          </a:p>
        </p:txBody>
      </p:sp>
      <p:sp>
        <p:nvSpPr>
          <p:cNvPr id="115" name="Google Shape;115;p3"/>
          <p:cNvSpPr txBox="1"/>
          <p:nvPr/>
        </p:nvSpPr>
        <p:spPr>
          <a:xfrm>
            <a:off x="4241003" y="4853709"/>
            <a:ext cx="333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t>
            </a:r>
            <a:endParaRPr/>
          </a:p>
        </p:txBody>
      </p:sp>
      <p:pic>
        <p:nvPicPr>
          <p:cNvPr descr="http://www.clker.com/cliparts/B/0/N/4/a/0/sad-face-blue-two-hi.png" id="116" name="Google Shape;116;p3"/>
          <p:cNvPicPr preferRelativeResize="0"/>
          <p:nvPr/>
        </p:nvPicPr>
        <p:blipFill rotWithShape="1">
          <a:blip r:embed="rId5">
            <a:alphaModFix/>
          </a:blip>
          <a:srcRect b="0" l="0" r="0" t="0"/>
          <a:stretch/>
        </p:blipFill>
        <p:spPr>
          <a:xfrm>
            <a:off x="3492451" y="4625189"/>
            <a:ext cx="228520" cy="228520"/>
          </a:xfrm>
          <a:prstGeom prst="rect">
            <a:avLst/>
          </a:prstGeom>
          <a:noFill/>
          <a:ln>
            <a:noFill/>
          </a:ln>
        </p:spPr>
      </p:pic>
      <p:pic>
        <p:nvPicPr>
          <p:cNvPr descr="http://www.clker.com/cliparts/B/0/N/4/a/0/sad-face-blue-two-hi.png" id="117" name="Google Shape;117;p3"/>
          <p:cNvPicPr preferRelativeResize="0"/>
          <p:nvPr/>
        </p:nvPicPr>
        <p:blipFill rotWithShape="1">
          <a:blip r:embed="rId5">
            <a:alphaModFix/>
          </a:blip>
          <a:srcRect b="0" l="0" r="0" t="0"/>
          <a:stretch/>
        </p:blipFill>
        <p:spPr>
          <a:xfrm>
            <a:off x="2633470" y="4379391"/>
            <a:ext cx="228520" cy="228520"/>
          </a:xfrm>
          <a:prstGeom prst="rect">
            <a:avLst/>
          </a:prstGeom>
          <a:noFill/>
          <a:ln>
            <a:noFill/>
          </a:ln>
        </p:spPr>
      </p:pic>
      <p:pic>
        <p:nvPicPr>
          <p:cNvPr descr="http://www.clker.com/cliparts/B/0/N/4/a/0/sad-face-blue-two-hi.png" id="118" name="Google Shape;118;p3"/>
          <p:cNvPicPr preferRelativeResize="0"/>
          <p:nvPr/>
        </p:nvPicPr>
        <p:blipFill rotWithShape="1">
          <a:blip r:embed="rId5">
            <a:alphaModFix/>
          </a:blip>
          <a:srcRect b="0" l="0" r="0" t="0"/>
          <a:stretch/>
        </p:blipFill>
        <p:spPr>
          <a:xfrm>
            <a:off x="3228372" y="4107589"/>
            <a:ext cx="228520" cy="228520"/>
          </a:xfrm>
          <a:prstGeom prst="rect">
            <a:avLst/>
          </a:prstGeom>
          <a:noFill/>
          <a:ln>
            <a:noFill/>
          </a:ln>
        </p:spPr>
      </p:pic>
      <p:pic>
        <p:nvPicPr>
          <p:cNvPr descr="http://www.clker.com/cliparts/B/0/N/4/a/0/sad-face-blue-two-hi.png" id="119" name="Google Shape;119;p3"/>
          <p:cNvPicPr preferRelativeResize="0"/>
          <p:nvPr/>
        </p:nvPicPr>
        <p:blipFill rotWithShape="1">
          <a:blip r:embed="rId5">
            <a:alphaModFix/>
          </a:blip>
          <a:srcRect b="0" l="0" r="0" t="0"/>
          <a:stretch/>
        </p:blipFill>
        <p:spPr>
          <a:xfrm>
            <a:off x="4988743" y="4036611"/>
            <a:ext cx="228520" cy="228520"/>
          </a:xfrm>
          <a:prstGeom prst="rect">
            <a:avLst/>
          </a:prstGeom>
          <a:noFill/>
          <a:ln>
            <a:noFill/>
          </a:ln>
        </p:spPr>
      </p:pic>
      <p:pic>
        <p:nvPicPr>
          <p:cNvPr descr="http://www.clker.com/cliparts/B/0/N/4/a/0/sad-face-blue-two-hi.png" id="120" name="Google Shape;120;p3"/>
          <p:cNvPicPr preferRelativeResize="0"/>
          <p:nvPr/>
        </p:nvPicPr>
        <p:blipFill rotWithShape="1">
          <a:blip r:embed="rId5">
            <a:alphaModFix/>
          </a:blip>
          <a:srcRect b="0" l="0" r="0" t="0"/>
          <a:stretch/>
        </p:blipFill>
        <p:spPr>
          <a:xfrm>
            <a:off x="5593171" y="3821625"/>
            <a:ext cx="228520" cy="228520"/>
          </a:xfrm>
          <a:prstGeom prst="rect">
            <a:avLst/>
          </a:prstGeom>
          <a:noFill/>
          <a:ln>
            <a:noFill/>
          </a:ln>
        </p:spPr>
      </p:pic>
      <p:pic>
        <p:nvPicPr>
          <p:cNvPr descr="http://www.clker.com/cliparts/B/0/N/4/a/0/sad-face-blue-two-hi.png" id="121" name="Google Shape;121;p3"/>
          <p:cNvPicPr preferRelativeResize="0"/>
          <p:nvPr/>
        </p:nvPicPr>
        <p:blipFill rotWithShape="1">
          <a:blip r:embed="rId5">
            <a:alphaModFix/>
          </a:blip>
          <a:srcRect b="0" l="0" r="0" t="0"/>
          <a:stretch/>
        </p:blipFill>
        <p:spPr>
          <a:xfrm>
            <a:off x="2157886" y="3922351"/>
            <a:ext cx="228520" cy="228520"/>
          </a:xfrm>
          <a:prstGeom prst="rect">
            <a:avLst/>
          </a:prstGeom>
          <a:noFill/>
          <a:ln>
            <a:noFill/>
          </a:ln>
        </p:spPr>
      </p:pic>
      <p:pic>
        <p:nvPicPr>
          <p:cNvPr descr="http://www.clker.com/cliparts/0/b/c/1/120657385441132693Arnoud999_Right_or_wrong_2.svg.med.png" id="122" name="Google Shape;122;p3"/>
          <p:cNvPicPr preferRelativeResize="0"/>
          <p:nvPr/>
        </p:nvPicPr>
        <p:blipFill rotWithShape="1">
          <a:blip r:embed="rId6">
            <a:alphaModFix/>
          </a:blip>
          <a:srcRect b="0" l="0" r="0" t="0"/>
          <a:stretch/>
        </p:blipFill>
        <p:spPr>
          <a:xfrm>
            <a:off x="5615203" y="3266385"/>
            <a:ext cx="206488" cy="206488"/>
          </a:xfrm>
          <a:prstGeom prst="rect">
            <a:avLst/>
          </a:prstGeom>
          <a:noFill/>
          <a:ln>
            <a:noFill/>
          </a:ln>
        </p:spPr>
      </p:pic>
      <p:pic>
        <p:nvPicPr>
          <p:cNvPr descr="http://www.clker.com/cliparts/0/b/c/1/120657385441132693Arnoud999_Right_or_wrong_2.svg.med.png" id="123" name="Google Shape;123;p3"/>
          <p:cNvPicPr preferRelativeResize="0"/>
          <p:nvPr/>
        </p:nvPicPr>
        <p:blipFill rotWithShape="1">
          <a:blip r:embed="rId6">
            <a:alphaModFix/>
          </a:blip>
          <a:srcRect b="0" l="0" r="0" t="0"/>
          <a:stretch/>
        </p:blipFill>
        <p:spPr>
          <a:xfrm>
            <a:off x="3720971" y="2650775"/>
            <a:ext cx="206488" cy="206488"/>
          </a:xfrm>
          <a:prstGeom prst="rect">
            <a:avLst/>
          </a:prstGeom>
          <a:noFill/>
          <a:ln>
            <a:noFill/>
          </a:ln>
        </p:spPr>
      </p:pic>
      <p:pic>
        <p:nvPicPr>
          <p:cNvPr descr="http://www.clker.com/cliparts/0/b/c/1/120657385441132693Arnoud999_Right_or_wrong_2.svg.med.png" id="124" name="Google Shape;124;p3"/>
          <p:cNvPicPr preferRelativeResize="0"/>
          <p:nvPr/>
        </p:nvPicPr>
        <p:blipFill rotWithShape="1">
          <a:blip r:embed="rId6">
            <a:alphaModFix/>
          </a:blip>
          <a:srcRect b="0" l="0" r="0" t="0"/>
          <a:stretch/>
        </p:blipFill>
        <p:spPr>
          <a:xfrm>
            <a:off x="3297517" y="2362865"/>
            <a:ext cx="206488" cy="206488"/>
          </a:xfrm>
          <a:prstGeom prst="rect">
            <a:avLst/>
          </a:prstGeom>
          <a:noFill/>
          <a:ln>
            <a:noFill/>
          </a:ln>
        </p:spPr>
      </p:pic>
      <p:pic>
        <p:nvPicPr>
          <p:cNvPr descr="http://www.clker.com/cliparts/0/b/c/1/120657385441132693Arnoud999_Right_or_wrong_2.svg.med.png" id="125" name="Google Shape;125;p3"/>
          <p:cNvPicPr preferRelativeResize="0"/>
          <p:nvPr/>
        </p:nvPicPr>
        <p:blipFill rotWithShape="1">
          <a:blip r:embed="rId6">
            <a:alphaModFix/>
          </a:blip>
          <a:srcRect b="0" l="0" r="0" t="0"/>
          <a:stretch/>
        </p:blipFill>
        <p:spPr>
          <a:xfrm>
            <a:off x="2283162" y="2156377"/>
            <a:ext cx="206488" cy="206488"/>
          </a:xfrm>
          <a:prstGeom prst="rect">
            <a:avLst/>
          </a:prstGeom>
          <a:noFill/>
          <a:ln>
            <a:noFill/>
          </a:ln>
        </p:spPr>
      </p:pic>
      <p:pic>
        <p:nvPicPr>
          <p:cNvPr descr="http://www.clker.com/cliparts/0/b/c/1/120657385441132693Arnoud999_Right_or_wrong_2.svg.med.png" id="126" name="Google Shape;126;p3"/>
          <p:cNvPicPr preferRelativeResize="0"/>
          <p:nvPr/>
        </p:nvPicPr>
        <p:blipFill rotWithShape="1">
          <a:blip r:embed="rId6">
            <a:alphaModFix/>
          </a:blip>
          <a:srcRect b="0" l="0" r="0" t="0"/>
          <a:stretch/>
        </p:blipFill>
        <p:spPr>
          <a:xfrm>
            <a:off x="2758746" y="2466109"/>
            <a:ext cx="206488" cy="206488"/>
          </a:xfrm>
          <a:prstGeom prst="rect">
            <a:avLst/>
          </a:prstGeom>
          <a:noFill/>
          <a:ln>
            <a:noFill/>
          </a:ln>
        </p:spPr>
      </p:pic>
      <p:pic>
        <p:nvPicPr>
          <p:cNvPr descr="http://www.clker.com/cliparts/0/b/c/1/120657385441132693Arnoud999_Right_or_wrong_2.svg.med.png" id="127" name="Google Shape;127;p3"/>
          <p:cNvPicPr preferRelativeResize="0"/>
          <p:nvPr/>
        </p:nvPicPr>
        <p:blipFill rotWithShape="1">
          <a:blip r:embed="rId6">
            <a:alphaModFix/>
          </a:blip>
          <a:srcRect b="0" l="0" r="0" t="0"/>
          <a:stretch/>
        </p:blipFill>
        <p:spPr>
          <a:xfrm>
            <a:off x="4782255" y="3300356"/>
            <a:ext cx="206488" cy="206488"/>
          </a:xfrm>
          <a:prstGeom prst="rect">
            <a:avLst/>
          </a:prstGeom>
          <a:noFill/>
          <a:ln>
            <a:noFill/>
          </a:ln>
        </p:spPr>
      </p:pic>
      <p:sp>
        <p:nvSpPr>
          <p:cNvPr id="128" name="Google Shape;128;p3"/>
          <p:cNvSpPr/>
          <p:nvPr/>
        </p:nvSpPr>
        <p:spPr>
          <a:xfrm>
            <a:off x="927525" y="654127"/>
            <a:ext cx="83509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make a generator, we need to spin a coil of wire next to two or more magnets and atoms start moving.</a:t>
            </a:r>
            <a:endParaRPr sz="2400">
              <a:solidFill>
                <a:schemeClr val="dk1"/>
              </a:solidFill>
              <a:latin typeface="Arial"/>
              <a:ea typeface="Arial"/>
              <a:cs typeface="Arial"/>
              <a:sym typeface="Arial"/>
            </a:endParaRPr>
          </a:p>
        </p:txBody>
      </p:sp>
      <p:pic>
        <p:nvPicPr>
          <p:cNvPr descr="http://www.clker.com/cliparts/0/b/c/1/120657385441132693Arnoud999_Right_or_wrong_2.svg.med.png" id="129" name="Google Shape;129;p3"/>
          <p:cNvPicPr preferRelativeResize="0"/>
          <p:nvPr/>
        </p:nvPicPr>
        <p:blipFill rotWithShape="1">
          <a:blip r:embed="rId6">
            <a:alphaModFix/>
          </a:blip>
          <a:srcRect b="0" l="0" r="0" t="0"/>
          <a:stretch/>
        </p:blipFill>
        <p:spPr>
          <a:xfrm>
            <a:off x="3483407" y="2835441"/>
            <a:ext cx="206488" cy="206488"/>
          </a:xfrm>
          <a:prstGeom prst="rect">
            <a:avLst/>
          </a:prstGeom>
          <a:noFill/>
          <a:ln>
            <a:noFill/>
          </a:ln>
        </p:spPr>
      </p:pic>
      <p:pic>
        <p:nvPicPr>
          <p:cNvPr descr="http://www.clker.com/cliparts/0/b/c/1/120657385441132693Arnoud999_Right_or_wrong_2.svg.med.png" id="130" name="Google Shape;130;p3"/>
          <p:cNvPicPr preferRelativeResize="0"/>
          <p:nvPr/>
        </p:nvPicPr>
        <p:blipFill rotWithShape="1">
          <a:blip r:embed="rId6">
            <a:alphaModFix/>
          </a:blip>
          <a:srcRect b="0" l="0" r="0" t="0"/>
          <a:stretch/>
        </p:blipFill>
        <p:spPr>
          <a:xfrm>
            <a:off x="3188628" y="2754019"/>
            <a:ext cx="206488" cy="206488"/>
          </a:xfrm>
          <a:prstGeom prst="rect">
            <a:avLst/>
          </a:prstGeom>
          <a:noFill/>
          <a:ln>
            <a:noFill/>
          </a:ln>
        </p:spPr>
      </p:pic>
      <p:pic>
        <p:nvPicPr>
          <p:cNvPr descr="http://www.clker.com/cliparts/B/0/N/4/a/0/sad-face-blue-two-hi.png" id="131" name="Google Shape;131;p3"/>
          <p:cNvPicPr preferRelativeResize="0"/>
          <p:nvPr/>
        </p:nvPicPr>
        <p:blipFill rotWithShape="1">
          <a:blip r:embed="rId5">
            <a:alphaModFix/>
          </a:blip>
          <a:srcRect b="0" l="0" r="0" t="0"/>
          <a:stretch/>
        </p:blipFill>
        <p:spPr>
          <a:xfrm>
            <a:off x="3427885" y="4417531"/>
            <a:ext cx="228520" cy="228520"/>
          </a:xfrm>
          <a:prstGeom prst="rect">
            <a:avLst/>
          </a:prstGeom>
          <a:noFill/>
          <a:ln>
            <a:noFill/>
          </a:ln>
        </p:spPr>
      </p:pic>
      <p:pic>
        <p:nvPicPr>
          <p:cNvPr descr="http://www.clker.com/cliparts/B/0/N/4/a/0/sad-face-blue-two-hi.png" id="132" name="Google Shape;132;p3"/>
          <p:cNvPicPr preferRelativeResize="0"/>
          <p:nvPr/>
        </p:nvPicPr>
        <p:blipFill rotWithShape="1">
          <a:blip r:embed="rId5">
            <a:alphaModFix/>
          </a:blip>
          <a:srcRect b="0" l="0" r="0" t="0"/>
          <a:stretch/>
        </p:blipFill>
        <p:spPr>
          <a:xfrm>
            <a:off x="2960108" y="4107589"/>
            <a:ext cx="228520" cy="2285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A cartoon character with a white background&#10;&#10;Description automatically generated" id="138" name="Google Shape;138;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4"/>
          <p:cNvSpPr/>
          <p:nvPr/>
        </p:nvSpPr>
        <p:spPr>
          <a:xfrm>
            <a:off x="4377524" y="3653328"/>
            <a:ext cx="1431637" cy="1403927"/>
          </a:xfrm>
          <a:prstGeom prst="blockArc">
            <a:avLst>
              <a:gd fmla="val 10800000" name="adj1"/>
              <a:gd fmla="val 0" name="adj2"/>
              <a:gd fmla="val 25000" name="adj3"/>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4"/>
          <p:cNvSpPr/>
          <p:nvPr/>
        </p:nvSpPr>
        <p:spPr>
          <a:xfrm>
            <a:off x="3620142" y="520159"/>
            <a:ext cx="60960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A commutator makes sure the wires stay in contact with the coil as the coil spins. </a:t>
            </a:r>
            <a:endParaRPr/>
          </a:p>
          <a:p>
            <a:pPr indent="0" lvl="0" marL="0" marR="0" rtl="0" algn="l">
              <a:spcBef>
                <a:spcPts val="0"/>
              </a:spcBef>
              <a:spcAft>
                <a:spcPts val="0"/>
              </a:spcAft>
              <a:buNone/>
            </a:pPr>
            <a:r>
              <a:t/>
            </a:r>
            <a:endParaRPr sz="24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The commutator is split so only one wire from the coil ever touches one coil at one time. </a:t>
            </a:r>
            <a:endParaRPr/>
          </a:p>
        </p:txBody>
      </p:sp>
      <p:sp>
        <p:nvSpPr>
          <p:cNvPr id="141" name="Google Shape;141;p4"/>
          <p:cNvSpPr/>
          <p:nvPr/>
        </p:nvSpPr>
        <p:spPr>
          <a:xfrm flipH="1" rot="10800000">
            <a:off x="4382189" y="3668317"/>
            <a:ext cx="1431637" cy="1566950"/>
          </a:xfrm>
          <a:prstGeom prst="blockArc">
            <a:avLst>
              <a:gd fmla="val 10800000" name="adj1"/>
              <a:gd fmla="val 0" name="adj2"/>
              <a:gd fmla="val 25000" name="adj3"/>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
          <p:cNvSpPr/>
          <p:nvPr/>
        </p:nvSpPr>
        <p:spPr>
          <a:xfrm>
            <a:off x="4976201" y="3384144"/>
            <a:ext cx="234282" cy="269184"/>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4"/>
          <p:cNvSpPr/>
          <p:nvPr/>
        </p:nvSpPr>
        <p:spPr>
          <a:xfrm>
            <a:off x="4976201" y="5235267"/>
            <a:ext cx="234282" cy="269184"/>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k9ape.com/new/CommutatorA00228A.jpg" id="144" name="Google Shape;144;p4"/>
          <p:cNvPicPr preferRelativeResize="0"/>
          <p:nvPr/>
        </p:nvPicPr>
        <p:blipFill rotWithShape="1">
          <a:blip r:embed="rId4">
            <a:alphaModFix/>
          </a:blip>
          <a:srcRect b="0" l="0" r="0" t="0"/>
          <a:stretch/>
        </p:blipFill>
        <p:spPr>
          <a:xfrm rot="-492687">
            <a:off x="7510235" y="2735619"/>
            <a:ext cx="3386665" cy="253999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45" name="Google Shape;145;p4"/>
          <p:cNvSpPr txBox="1"/>
          <p:nvPr/>
        </p:nvSpPr>
        <p:spPr>
          <a:xfrm>
            <a:off x="8439394" y="5419542"/>
            <a:ext cx="3631122" cy="92333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This is a commutator from A modern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generator. Note it has many sides,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unlike our simple diagram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A cartoon frame with a white border&#10;&#10;Description automatically generated" id="151" name="Google Shape;151;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s://encrypted-tbn3.gstatic.com/images?q=tbn:ANd9GcTuAJWwfpYeKjHvSRM0rcSBdcc-qq-qy55cDSZBT7oNXHTX5jyv" id="152" name="Google Shape;152;p5"/>
          <p:cNvPicPr preferRelativeResize="0"/>
          <p:nvPr/>
        </p:nvPicPr>
        <p:blipFill rotWithShape="1">
          <a:blip r:embed="rId4">
            <a:alphaModFix/>
          </a:blip>
          <a:srcRect b="0" l="0" r="0" t="0"/>
          <a:stretch/>
        </p:blipFill>
        <p:spPr>
          <a:xfrm>
            <a:off x="3977317" y="2594386"/>
            <a:ext cx="4237366" cy="2748972"/>
          </a:xfrm>
          <a:prstGeom prst="rect">
            <a:avLst/>
          </a:prstGeom>
          <a:noFill/>
          <a:ln>
            <a:noFill/>
          </a:ln>
        </p:spPr>
      </p:pic>
      <p:sp>
        <p:nvSpPr>
          <p:cNvPr id="153" name="Google Shape;153;p5"/>
          <p:cNvSpPr txBox="1"/>
          <p:nvPr/>
        </p:nvSpPr>
        <p:spPr>
          <a:xfrm>
            <a:off x="886164" y="555401"/>
            <a:ext cx="775936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The real key to generating electrical power is to understand that in order to generate electrical power, we must start with a chemical or mechanical process.</a:t>
            </a:r>
            <a:endParaRPr/>
          </a:p>
        </p:txBody>
      </p:sp>
      <p:sp>
        <p:nvSpPr>
          <p:cNvPr id="154" name="Google Shape;154;p5"/>
          <p:cNvSpPr txBox="1"/>
          <p:nvPr/>
        </p:nvSpPr>
        <p:spPr>
          <a:xfrm>
            <a:off x="627017" y="2594386"/>
            <a:ext cx="3089278" cy="30469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Arial Black"/>
                <a:ea typeface="Arial Black"/>
                <a:cs typeface="Arial Black"/>
                <a:sym typeface="Arial Black"/>
              </a:rPr>
              <a:t>All power must be mined, harnessed </a:t>
            </a:r>
            <a:endParaRPr/>
          </a:p>
          <a:p>
            <a:pPr indent="0" lvl="0" marL="0" marR="0" rtl="0" algn="r">
              <a:spcBef>
                <a:spcPts val="0"/>
              </a:spcBef>
              <a:spcAft>
                <a:spcPts val="0"/>
              </a:spcAft>
              <a:buNone/>
            </a:pPr>
            <a:r>
              <a:rPr lang="en-US" sz="3200">
                <a:solidFill>
                  <a:schemeClr val="dk1"/>
                </a:solidFill>
                <a:latin typeface="Arial Black"/>
                <a:ea typeface="Arial Black"/>
                <a:cs typeface="Arial Black"/>
                <a:sym typeface="Arial Black"/>
              </a:rPr>
              <a:t>or collected. </a:t>
            </a:r>
            <a:endParaRPr/>
          </a:p>
          <a:p>
            <a:pPr indent="0" lvl="0" marL="0" marR="0" rtl="0" algn="r">
              <a:spcBef>
                <a:spcPts val="0"/>
              </a:spcBef>
              <a:spcAft>
                <a:spcPts val="0"/>
              </a:spcAft>
              <a:buNone/>
            </a:pPr>
            <a:r>
              <a:t/>
            </a:r>
            <a:endParaRPr sz="3200">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A cartoon character holding a white board&#10;&#10;Description automatically generated" id="160" name="Google Shape;160;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1" name="Google Shape;161;p6"/>
          <p:cNvSpPr txBox="1"/>
          <p:nvPr/>
        </p:nvSpPr>
        <p:spPr>
          <a:xfrm>
            <a:off x="2819827" y="203784"/>
            <a:ext cx="3626172" cy="1974593"/>
          </a:xfrm>
          <a:prstGeom prst="rect">
            <a:avLst/>
          </a:prstGeom>
          <a:noFill/>
          <a:ln>
            <a:noFill/>
          </a:ln>
        </p:spPr>
        <p:txBody>
          <a:bodyPr anchorCtr="0" anchor="t" bIns="44975" lIns="89975" spcFirstLastPara="1" rIns="89975" wrap="square" tIns="80250">
            <a:noAutofit/>
          </a:bodyPr>
          <a:lstStyle/>
          <a:p>
            <a:pPr indent="0" lvl="0" marL="0" marR="0" rtl="0" algn="ctr">
              <a:lnSpc>
                <a:spcPct val="93000"/>
              </a:lnSpc>
              <a:spcBef>
                <a:spcPts val="0"/>
              </a:spcBef>
              <a:spcAft>
                <a:spcPts val="0"/>
              </a:spcAft>
              <a:buNone/>
            </a:pPr>
            <a:r>
              <a:rPr b="1" lang="en-US" sz="4000">
                <a:solidFill>
                  <a:srgbClr val="FFFF00"/>
                </a:solidFill>
                <a:latin typeface="Arial Black"/>
                <a:ea typeface="Arial Black"/>
                <a:cs typeface="Arial Black"/>
                <a:sym typeface="Arial Black"/>
              </a:rPr>
              <a:t>Let's </a:t>
            </a:r>
            <a:endParaRPr/>
          </a:p>
          <a:p>
            <a:pPr indent="0" lvl="0" marL="0" marR="0" rtl="0" algn="ctr">
              <a:lnSpc>
                <a:spcPct val="93000"/>
              </a:lnSpc>
              <a:spcBef>
                <a:spcPts val="0"/>
              </a:spcBef>
              <a:spcAft>
                <a:spcPts val="0"/>
              </a:spcAft>
              <a:buNone/>
            </a:pPr>
            <a:r>
              <a:rPr b="1" lang="en-US" sz="4000">
                <a:solidFill>
                  <a:srgbClr val="FFFF00"/>
                </a:solidFill>
                <a:latin typeface="Arial Black"/>
                <a:ea typeface="Arial Black"/>
                <a:cs typeface="Arial Black"/>
                <a:sym typeface="Arial Black"/>
              </a:rPr>
              <a:t>make a generator!</a:t>
            </a:r>
            <a:endParaRPr/>
          </a:p>
        </p:txBody>
      </p:sp>
      <p:sp>
        <p:nvSpPr>
          <p:cNvPr id="162" name="Google Shape;162;p6"/>
          <p:cNvSpPr txBox="1"/>
          <p:nvPr/>
        </p:nvSpPr>
        <p:spPr>
          <a:xfrm>
            <a:off x="3565060" y="2194086"/>
            <a:ext cx="8228529" cy="1965069"/>
          </a:xfrm>
          <a:prstGeom prst="rect">
            <a:avLst/>
          </a:prstGeom>
          <a:noFill/>
          <a:ln>
            <a:noFill/>
          </a:ln>
        </p:spPr>
        <p:txBody>
          <a:bodyPr anchorCtr="0" anchor="t" bIns="44975" lIns="89975" spcFirstLastPara="1" rIns="89975" wrap="square" tIns="83850">
            <a:noAutofit/>
          </a:bodyPr>
          <a:lstStyle/>
          <a:p>
            <a:pPr indent="0" lvl="0" marL="0" marR="0" rtl="0" algn="ctr">
              <a:lnSpc>
                <a:spcPct val="93000"/>
              </a:lnSpc>
              <a:spcBef>
                <a:spcPts val="0"/>
              </a:spcBef>
              <a:spcAft>
                <a:spcPts val="0"/>
              </a:spcAft>
              <a:buClr>
                <a:srgbClr val="000000"/>
              </a:buClr>
              <a:buSzPts val="4400"/>
              <a:buFont typeface="Times New Roman"/>
              <a:buNone/>
            </a:pPr>
            <a:r>
              <a:rPr b="1" lang="en-US" sz="4400">
                <a:solidFill>
                  <a:srgbClr val="000000"/>
                </a:solidFill>
                <a:latin typeface="Arial"/>
                <a:ea typeface="Arial"/>
                <a:cs typeface="Arial"/>
                <a:sym typeface="Arial"/>
              </a:rPr>
              <a:t>We'll be making a generator from a DC hobby motor.</a:t>
            </a:r>
            <a:endParaRPr/>
          </a:p>
          <a:p>
            <a:pPr indent="0" lvl="0" marL="0" marR="0" rtl="0" algn="ctr">
              <a:lnSpc>
                <a:spcPct val="93000"/>
              </a:lnSpc>
              <a:spcBef>
                <a:spcPts val="0"/>
              </a:spcBef>
              <a:spcAft>
                <a:spcPts val="0"/>
              </a:spcAft>
              <a:buClr>
                <a:srgbClr val="000000"/>
              </a:buClr>
              <a:buSzPts val="4400"/>
              <a:buFont typeface="Times New Roman"/>
              <a:buNone/>
            </a:pPr>
            <a:r>
              <a:t/>
            </a:r>
            <a:endParaRPr b="1" sz="4400">
              <a:solidFill>
                <a:srgbClr val="000000"/>
              </a:solidFill>
              <a:latin typeface="Arial"/>
              <a:ea typeface="Arial"/>
              <a:cs typeface="Arial"/>
              <a:sym typeface="Arial"/>
            </a:endParaRPr>
          </a:p>
        </p:txBody>
      </p:sp>
      <p:pic>
        <p:nvPicPr>
          <p:cNvPr id="163" name="Google Shape;163;p6"/>
          <p:cNvPicPr preferRelativeResize="0"/>
          <p:nvPr/>
        </p:nvPicPr>
        <p:blipFill rotWithShape="1">
          <a:blip r:embed="rId4">
            <a:alphaModFix/>
          </a:blip>
          <a:srcRect b="0" l="0" r="0" t="0"/>
          <a:stretch/>
        </p:blipFill>
        <p:spPr>
          <a:xfrm>
            <a:off x="5393622" y="3565507"/>
            <a:ext cx="4649183" cy="28317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A cartoon character with a white background&#10;&#10;Description automatically generated" id="169" name="Google Shape;16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p7"/>
          <p:cNvSpPr txBox="1"/>
          <p:nvPr/>
        </p:nvSpPr>
        <p:spPr>
          <a:xfrm>
            <a:off x="549204" y="456001"/>
            <a:ext cx="8777732" cy="458727"/>
          </a:xfrm>
          <a:prstGeom prst="rect">
            <a:avLst/>
          </a:prstGeom>
          <a:noFill/>
          <a:ln>
            <a:noFill/>
          </a:ln>
        </p:spPr>
        <p:txBody>
          <a:bodyPr anchorCtr="0" anchor="t" bIns="44975" lIns="89975" spcFirstLastPara="1" rIns="89975" wrap="square" tIns="68025">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First, let's take a look at what's inside...</a:t>
            </a:r>
            <a:endParaRPr/>
          </a:p>
        </p:txBody>
      </p:sp>
      <p:sp>
        <p:nvSpPr>
          <p:cNvPr id="171" name="Google Shape;171;p7"/>
          <p:cNvSpPr txBox="1"/>
          <p:nvPr/>
        </p:nvSpPr>
        <p:spPr>
          <a:xfrm>
            <a:off x="2377765" y="914728"/>
            <a:ext cx="9050747" cy="430157"/>
          </a:xfrm>
          <a:prstGeom prst="rect">
            <a:avLst/>
          </a:prstGeom>
          <a:noFill/>
          <a:ln>
            <a:noFill/>
          </a:ln>
        </p:spPr>
        <p:txBody>
          <a:bodyPr anchorCtr="0" anchor="t" bIns="44975" lIns="89975" spcFirstLastPara="1" rIns="89975" wrap="square" tIns="66225">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We start by removing the colored back of the motor.</a:t>
            </a:r>
            <a:endParaRPr/>
          </a:p>
        </p:txBody>
      </p:sp>
      <p:pic>
        <p:nvPicPr>
          <p:cNvPr id="172" name="Google Shape;172;p7"/>
          <p:cNvPicPr preferRelativeResize="0"/>
          <p:nvPr/>
        </p:nvPicPr>
        <p:blipFill rotWithShape="1">
          <a:blip r:embed="rId4">
            <a:alphaModFix/>
          </a:blip>
          <a:srcRect b="0" l="0" r="0" t="0"/>
          <a:stretch/>
        </p:blipFill>
        <p:spPr>
          <a:xfrm rot="720000">
            <a:off x="833330" y="1568693"/>
            <a:ext cx="3633314" cy="369363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73" name="Google Shape;173;p7"/>
          <p:cNvSpPr txBox="1"/>
          <p:nvPr/>
        </p:nvSpPr>
        <p:spPr>
          <a:xfrm>
            <a:off x="4910725" y="2365268"/>
            <a:ext cx="3984826" cy="3839663"/>
          </a:xfrm>
          <a:prstGeom prst="rect">
            <a:avLst/>
          </a:prstGeom>
          <a:noFill/>
          <a:ln>
            <a:noFill/>
          </a:ln>
        </p:spPr>
        <p:txBody>
          <a:bodyPr anchorCtr="0" anchor="t" bIns="44975" lIns="89975" spcFirstLastPara="1" rIns="89975" wrap="square" tIns="83850">
            <a:noAutofit/>
          </a:bodyPr>
          <a:lstStyle/>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The wires </a:t>
            </a:r>
            <a:endParaRPr/>
          </a:p>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inside will act </a:t>
            </a:r>
            <a:endParaRPr/>
          </a:p>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as the brushes for the generator's commutator.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cartoon character with a white background&#10;&#10;Description automatically generated with medium confidence" id="179" name="Google Shape;179;p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80" name="Google Shape;180;p8"/>
          <p:cNvPicPr preferRelativeResize="0"/>
          <p:nvPr/>
        </p:nvPicPr>
        <p:blipFill rotWithShape="1">
          <a:blip r:embed="rId4">
            <a:alphaModFix/>
          </a:blip>
          <a:srcRect b="0" l="0" r="0" t="0"/>
          <a:stretch/>
        </p:blipFill>
        <p:spPr>
          <a:xfrm>
            <a:off x="6772086" y="653470"/>
            <a:ext cx="4003154" cy="483330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81" name="Google Shape;181;p8"/>
          <p:cNvSpPr txBox="1"/>
          <p:nvPr/>
        </p:nvSpPr>
        <p:spPr>
          <a:xfrm>
            <a:off x="3219031" y="1084121"/>
            <a:ext cx="3199983" cy="3644425"/>
          </a:xfrm>
          <a:prstGeom prst="rect">
            <a:avLst/>
          </a:prstGeom>
          <a:noFill/>
          <a:ln>
            <a:noFill/>
          </a:ln>
        </p:spPr>
        <p:txBody>
          <a:bodyPr anchorCtr="0" anchor="t" bIns="44975" lIns="89975" spcFirstLastPara="1" rIns="89975" wrap="square" tIns="69825">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Inside,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attached to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 shaft, is everything we need to generate electricity, starting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with those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ever-important wire coils.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A cartoon character with a white background&#10;&#10;Description automatically generated" id="187" name="Google Shape;187;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8" name="Google Shape;188;p9"/>
          <p:cNvSpPr txBox="1"/>
          <p:nvPr/>
        </p:nvSpPr>
        <p:spPr>
          <a:xfrm>
            <a:off x="4022202" y="337524"/>
            <a:ext cx="5043422" cy="1885704"/>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By removing the shaft, we get a better look at the wire coil.</a:t>
            </a:r>
            <a:endParaRPr/>
          </a:p>
        </p:txBody>
      </p:sp>
      <p:pic>
        <p:nvPicPr>
          <p:cNvPr id="189" name="Google Shape;189;p9"/>
          <p:cNvPicPr preferRelativeResize="0"/>
          <p:nvPr/>
        </p:nvPicPr>
        <p:blipFill rotWithShape="1">
          <a:blip r:embed="rId4">
            <a:alphaModFix/>
          </a:blip>
          <a:srcRect b="0" l="0" r="0" t="0"/>
          <a:stretch/>
        </p:blipFill>
        <p:spPr>
          <a:xfrm>
            <a:off x="457140" y="640126"/>
            <a:ext cx="3334904" cy="256030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90" name="Google Shape;190;p9"/>
          <p:cNvPicPr preferRelativeResize="0"/>
          <p:nvPr/>
        </p:nvPicPr>
        <p:blipFill rotWithShape="1">
          <a:blip r:embed="rId5">
            <a:alphaModFix/>
          </a:blip>
          <a:srcRect b="0" l="0" r="0" t="0"/>
          <a:stretch/>
        </p:blipFill>
        <p:spPr>
          <a:xfrm>
            <a:off x="1015868" y="2835353"/>
            <a:ext cx="4652357" cy="233490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91" name="Google Shape;191;p9"/>
          <p:cNvSpPr txBox="1"/>
          <p:nvPr/>
        </p:nvSpPr>
        <p:spPr>
          <a:xfrm>
            <a:off x="5407908" y="2926622"/>
            <a:ext cx="3292046" cy="1790467"/>
          </a:xfrm>
          <a:prstGeom prst="rect">
            <a:avLst/>
          </a:prstGeom>
          <a:noFill/>
          <a:ln>
            <a:noFill/>
          </a:ln>
        </p:spPr>
        <p:txBody>
          <a:bodyPr anchorCtr="0" anchor="t" bIns="44975" lIns="89975" spcFirstLastPara="1" rIns="89975" wrap="square" tIns="80250">
            <a:noAutofit/>
          </a:bodyPr>
          <a:lstStyle/>
          <a:p>
            <a:pPr indent="0" lvl="0" marL="0" marR="0" rtl="0" algn="r">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And </a:t>
            </a:r>
            <a:endParaRPr/>
          </a:p>
          <a:p>
            <a:pPr indent="0" lvl="0" marL="0" marR="0" rtl="0" algn="r">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there is our commutator.</a:t>
            </a:r>
            <a:endParaRPr/>
          </a:p>
        </p:txBody>
      </p:sp>
      <p:pic>
        <p:nvPicPr>
          <p:cNvPr id="192" name="Google Shape;192;p9"/>
          <p:cNvPicPr preferRelativeResize="0"/>
          <p:nvPr/>
        </p:nvPicPr>
        <p:blipFill rotWithShape="1">
          <a:blip r:embed="rId6">
            <a:alphaModFix/>
          </a:blip>
          <a:srcRect b="0" l="0" r="0" t="0"/>
          <a:stretch/>
        </p:blipFill>
        <p:spPr>
          <a:xfrm>
            <a:off x="4296803" y="2560751"/>
            <a:ext cx="3382522" cy="7317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2013-11-11T05:06:28Z</dcterms:created>
  <dc:creator>Victor Ciccarelli</dc:creator>
</cp:coreProperties>
</file>